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1" r:id="rId88"/>
    <p:sldId id="282" r:id="rId89"/>
    <p:sldId id="283" r:id="rId90"/>
    <p:sldId id="284" r:id="rId9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Bernoru" charset="1" panose="00000A00000000000000"/>
      <p:regular r:id="rId14"/>
    </p:embeddedFont>
    <p:embeddedFont>
      <p:font typeface="Poppins" charset="1" panose="00000500000000000000"/>
      <p:regular r:id="rId15"/>
    </p:embeddedFont>
    <p:embeddedFont>
      <p:font typeface="Poppins Bold" charset="1" panose="00000800000000000000"/>
      <p:regular r:id="rId16"/>
    </p:embeddedFont>
    <p:embeddedFont>
      <p:font typeface="Poppins Italics" charset="1" panose="00000500000000000000"/>
      <p:regular r:id="rId17"/>
    </p:embeddedFont>
    <p:embeddedFont>
      <p:font typeface="Poppins Bold Italics" charset="1" panose="00000800000000000000"/>
      <p:regular r:id="rId18"/>
    </p:embeddedFont>
    <p:embeddedFont>
      <p:font typeface="Poppins Thin" charset="1" panose="00000300000000000000"/>
      <p:regular r:id="rId19"/>
    </p:embeddedFont>
    <p:embeddedFont>
      <p:font typeface="Poppins Thin Italics" charset="1" panose="00000300000000000000"/>
      <p:regular r:id="rId20"/>
    </p:embeddedFont>
    <p:embeddedFont>
      <p:font typeface="Poppins Extra-Light" charset="1" panose="00000300000000000000"/>
      <p:regular r:id="rId21"/>
    </p:embeddedFont>
    <p:embeddedFont>
      <p:font typeface="Poppins Extra-Light Italics" charset="1" panose="00000300000000000000"/>
      <p:regular r:id="rId22"/>
    </p:embeddedFont>
    <p:embeddedFont>
      <p:font typeface="Poppins Light" charset="1" panose="00000400000000000000"/>
      <p:regular r:id="rId23"/>
    </p:embeddedFont>
    <p:embeddedFont>
      <p:font typeface="Poppins Light Italics" charset="1" panose="00000400000000000000"/>
      <p:regular r:id="rId24"/>
    </p:embeddedFont>
    <p:embeddedFont>
      <p:font typeface="Poppins Medium" charset="1" panose="00000600000000000000"/>
      <p:regular r:id="rId25"/>
    </p:embeddedFont>
    <p:embeddedFont>
      <p:font typeface="Poppins Medium Italics" charset="1" panose="00000600000000000000"/>
      <p:regular r:id="rId26"/>
    </p:embeddedFont>
    <p:embeddedFont>
      <p:font typeface="Poppins Semi-Bold" charset="1" panose="00000700000000000000"/>
      <p:regular r:id="rId27"/>
    </p:embeddedFont>
    <p:embeddedFont>
      <p:font typeface="Poppins Semi-Bold Italics" charset="1" panose="00000700000000000000"/>
      <p:regular r:id="rId28"/>
    </p:embeddedFont>
    <p:embeddedFont>
      <p:font typeface="Poppins Ultra-Bold" charset="1" panose="00000900000000000000"/>
      <p:regular r:id="rId29"/>
    </p:embeddedFont>
    <p:embeddedFont>
      <p:font typeface="Poppins Ultra-Bold Italics" charset="1" panose="00000900000000000000"/>
      <p:regular r:id="rId30"/>
    </p:embeddedFont>
    <p:embeddedFont>
      <p:font typeface="Poppins Heavy" charset="1" panose="00000A00000000000000"/>
      <p:regular r:id="rId31"/>
    </p:embeddedFont>
    <p:embeddedFont>
      <p:font typeface="Poppins Heavy Italics" charset="1" panose="00000A00000000000000"/>
      <p:regular r:id="rId32"/>
    </p:embeddedFont>
    <p:embeddedFont>
      <p:font typeface="Roboto Mono" charset="1" panose="00000000000000000000"/>
      <p:regular r:id="rId33"/>
    </p:embeddedFont>
    <p:embeddedFont>
      <p:font typeface="Roboto Mono Bold" charset="1" panose="00000000000000000000"/>
      <p:regular r:id="rId34"/>
    </p:embeddedFont>
    <p:embeddedFont>
      <p:font typeface="Roboto Mono Italics" charset="1" panose="00000000000000000000"/>
      <p:regular r:id="rId35"/>
    </p:embeddedFont>
    <p:embeddedFont>
      <p:font typeface="Roboto Mono Bold Italics" charset="1" panose="00000000000000000000"/>
      <p:regular r:id="rId36"/>
    </p:embeddedFont>
    <p:embeddedFont>
      <p:font typeface="Roboto Mono Thin" charset="1" panose="00000000000000000000"/>
      <p:regular r:id="rId37"/>
    </p:embeddedFont>
    <p:embeddedFont>
      <p:font typeface="Roboto Mono Thin Italics" charset="1" panose="00000000000000000000"/>
      <p:regular r:id="rId38"/>
    </p:embeddedFont>
    <p:embeddedFont>
      <p:font typeface="Roboto Mono Light" charset="1" panose="00000000000000000000"/>
      <p:regular r:id="rId39"/>
    </p:embeddedFont>
    <p:embeddedFont>
      <p:font typeface="Roboto Mono Light Italics" charset="1" panose="00000000000000000000"/>
      <p:regular r:id="rId40"/>
    </p:embeddedFont>
    <p:embeddedFont>
      <p:font typeface="Roboto Mono Medium" charset="1" panose="00000000000000000000"/>
      <p:regular r:id="rId41"/>
    </p:embeddedFont>
    <p:embeddedFont>
      <p:font typeface="Roboto Mono Medium Italics" charset="1" panose="00000000000000000000"/>
      <p:regular r:id="rId42"/>
    </p:embeddedFont>
    <p:embeddedFont>
      <p:font typeface="Aileron" charset="1" panose="00000500000000000000"/>
      <p:regular r:id="rId43"/>
    </p:embeddedFont>
    <p:embeddedFont>
      <p:font typeface="Aileron Bold" charset="1" panose="00000800000000000000"/>
      <p:regular r:id="rId44"/>
    </p:embeddedFont>
    <p:embeddedFont>
      <p:font typeface="Aileron Italics" charset="1" panose="00000500000000000000"/>
      <p:regular r:id="rId45"/>
    </p:embeddedFont>
    <p:embeddedFont>
      <p:font typeface="Aileron Bold Italics" charset="1" panose="00000800000000000000"/>
      <p:regular r:id="rId46"/>
    </p:embeddedFont>
    <p:embeddedFont>
      <p:font typeface="Aileron Thin" charset="1" panose="00000300000000000000"/>
      <p:regular r:id="rId47"/>
    </p:embeddedFont>
    <p:embeddedFont>
      <p:font typeface="Aileron Thin Italics" charset="1" panose="00000300000000000000"/>
      <p:regular r:id="rId48"/>
    </p:embeddedFont>
    <p:embeddedFont>
      <p:font typeface="Aileron Light" charset="1" panose="00000400000000000000"/>
      <p:regular r:id="rId49"/>
    </p:embeddedFont>
    <p:embeddedFont>
      <p:font typeface="Aileron Light Italics" charset="1" panose="00000400000000000000"/>
      <p:regular r:id="rId50"/>
    </p:embeddedFont>
    <p:embeddedFont>
      <p:font typeface="Aileron Ultra-Bold" charset="1" panose="00000A00000000000000"/>
      <p:regular r:id="rId51"/>
    </p:embeddedFont>
    <p:embeddedFont>
      <p:font typeface="Aileron Ultra-Bold Italics" charset="1" panose="00000A00000000000000"/>
      <p:regular r:id="rId52"/>
    </p:embeddedFont>
    <p:embeddedFont>
      <p:font typeface="Aileron Heavy" charset="1" panose="00000A00000000000000"/>
      <p:regular r:id="rId53"/>
    </p:embeddedFont>
    <p:embeddedFont>
      <p:font typeface="Aileron Heavy Italics" charset="1" panose="00000A00000000000000"/>
      <p:regular r:id="rId54"/>
    </p:embeddedFont>
    <p:embeddedFont>
      <p:font typeface="Open Sans" charset="1" panose="020B0606030504020204"/>
      <p:regular r:id="rId55"/>
    </p:embeddedFont>
    <p:embeddedFont>
      <p:font typeface="Open Sans Bold" charset="1" panose="020B0806030504020204"/>
      <p:regular r:id="rId56"/>
    </p:embeddedFont>
    <p:embeddedFont>
      <p:font typeface="Open Sans Italics" charset="1" panose="020B0606030504020204"/>
      <p:regular r:id="rId57"/>
    </p:embeddedFont>
    <p:embeddedFont>
      <p:font typeface="Open Sans Bold Italics" charset="1" panose="020B0806030504020204"/>
      <p:regular r:id="rId58"/>
    </p:embeddedFont>
    <p:embeddedFont>
      <p:font typeface="Open Sans Light" charset="1" panose="020B0306030504020204"/>
      <p:regular r:id="rId59"/>
    </p:embeddedFont>
    <p:embeddedFont>
      <p:font typeface="Open Sans Light Italics" charset="1" panose="020B0306030504020204"/>
      <p:regular r:id="rId60"/>
    </p:embeddedFont>
    <p:embeddedFont>
      <p:font typeface="Open Sans Ultra-Bold" charset="1" panose="00000000000000000000"/>
      <p:regular r:id="rId61"/>
    </p:embeddedFont>
    <p:embeddedFont>
      <p:font typeface="Open Sans Ultra-Bold Italics" charset="1" panose="000000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slides/slide1.xml" Type="http://schemas.openxmlformats.org/officeDocument/2006/relationships/slide"/><Relationship Id="rId64" Target="slides/slide2.xml" Type="http://schemas.openxmlformats.org/officeDocument/2006/relationships/slide"/><Relationship Id="rId65" Target="slides/slide3.xml" Type="http://schemas.openxmlformats.org/officeDocument/2006/relationships/slide"/><Relationship Id="rId66" Target="slides/slide4.xml" Type="http://schemas.openxmlformats.org/officeDocument/2006/relationships/slide"/><Relationship Id="rId67" Target="slides/slide5.xml" Type="http://schemas.openxmlformats.org/officeDocument/2006/relationships/slide"/><Relationship Id="rId68" Target="slides/slide6.xml" Type="http://schemas.openxmlformats.org/officeDocument/2006/relationships/slide"/><Relationship Id="rId69" Target="slides/slide7.xml" Type="http://schemas.openxmlformats.org/officeDocument/2006/relationships/slide"/><Relationship Id="rId7" Target="fonts/font7.fntdata" Type="http://schemas.openxmlformats.org/officeDocument/2006/relationships/font"/><Relationship Id="rId70" Target="slides/slide8.xml" Type="http://schemas.openxmlformats.org/officeDocument/2006/relationships/slide"/><Relationship Id="rId71" Target="slides/slide9.xml" Type="http://schemas.openxmlformats.org/officeDocument/2006/relationships/slide"/><Relationship Id="rId72" Target="slides/slide10.xml" Type="http://schemas.openxmlformats.org/officeDocument/2006/relationships/slide"/><Relationship Id="rId73" Target="slides/slide11.xml" Type="http://schemas.openxmlformats.org/officeDocument/2006/relationships/slide"/><Relationship Id="rId74" Target="slides/slide12.xml" Type="http://schemas.openxmlformats.org/officeDocument/2006/relationships/slide"/><Relationship Id="rId75" Target="slides/slide13.xml" Type="http://schemas.openxmlformats.org/officeDocument/2006/relationships/slide"/><Relationship Id="rId76" Target="slides/slide14.xml" Type="http://schemas.openxmlformats.org/officeDocument/2006/relationships/slide"/><Relationship Id="rId77" Target="slides/slide15.xml" Type="http://schemas.openxmlformats.org/officeDocument/2006/relationships/slide"/><Relationship Id="rId78" Target="slides/slide16.xml" Type="http://schemas.openxmlformats.org/officeDocument/2006/relationships/slide"/><Relationship Id="rId79" Target="slides/slide17.xml" Type="http://schemas.openxmlformats.org/officeDocument/2006/relationships/slide"/><Relationship Id="rId8" Target="fonts/font8.fntdata" Type="http://schemas.openxmlformats.org/officeDocument/2006/relationships/font"/><Relationship Id="rId80" Target="slides/slide18.xml" Type="http://schemas.openxmlformats.org/officeDocument/2006/relationships/slide"/><Relationship Id="rId81" Target="slides/slide19.xml" Type="http://schemas.openxmlformats.org/officeDocument/2006/relationships/slide"/><Relationship Id="rId82" Target="slides/slide20.xml" Type="http://schemas.openxmlformats.org/officeDocument/2006/relationships/slide"/><Relationship Id="rId83" Target="slides/slide21.xml" Type="http://schemas.openxmlformats.org/officeDocument/2006/relationships/slide"/><Relationship Id="rId84" Target="slides/slide22.xml" Type="http://schemas.openxmlformats.org/officeDocument/2006/relationships/slide"/><Relationship Id="rId85" Target="slides/slide23.xml" Type="http://schemas.openxmlformats.org/officeDocument/2006/relationships/slide"/><Relationship Id="rId86" Target="slides/slide24.xml" Type="http://schemas.openxmlformats.org/officeDocument/2006/relationships/slide"/><Relationship Id="rId87" Target="slides/slide25.xml" Type="http://schemas.openxmlformats.org/officeDocument/2006/relationships/slide"/><Relationship Id="rId88" Target="slides/slide26.xml" Type="http://schemas.openxmlformats.org/officeDocument/2006/relationships/slide"/><Relationship Id="rId89" Target="slides/slide27.xml" Type="http://schemas.openxmlformats.org/officeDocument/2006/relationships/slide"/><Relationship Id="rId9" Target="fonts/font9.fntdata" Type="http://schemas.openxmlformats.org/officeDocument/2006/relationships/font"/><Relationship Id="rId90" Target="slides/slide28.xml" Type="http://schemas.openxmlformats.org/officeDocument/2006/relationships/slide"/><Relationship Id="rId91" Target="slides/slide29.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1053386" y="800378"/>
            <a:ext cx="10805081" cy="14203311"/>
            <a:chOff x="0" y="0"/>
            <a:chExt cx="2845783" cy="3740790"/>
          </a:xfrm>
        </p:grpSpPr>
        <p:sp>
          <p:nvSpPr>
            <p:cNvPr name="Freeform 3" id="3"/>
            <p:cNvSpPr/>
            <p:nvPr/>
          </p:nvSpPr>
          <p:spPr>
            <a:xfrm flipH="false" flipV="false" rot="0">
              <a:off x="0" y="0"/>
              <a:ext cx="2845783" cy="3740789"/>
            </a:xfrm>
            <a:custGeom>
              <a:avLst/>
              <a:gdLst/>
              <a:ahLst/>
              <a:cxnLst/>
              <a:rect r="r" b="b" t="t" l="l"/>
              <a:pathLst>
                <a:path h="3740789" w="2845783">
                  <a:moveTo>
                    <a:pt x="203200" y="0"/>
                  </a:moveTo>
                  <a:lnTo>
                    <a:pt x="2845783" y="0"/>
                  </a:lnTo>
                  <a:lnTo>
                    <a:pt x="2642583" y="3740789"/>
                  </a:lnTo>
                  <a:lnTo>
                    <a:pt x="0" y="3740789"/>
                  </a:lnTo>
                  <a:lnTo>
                    <a:pt x="203200" y="0"/>
                  </a:lnTo>
                  <a:close/>
                </a:path>
              </a:pathLst>
            </a:custGeom>
            <a:solidFill>
              <a:srgbClr val="044700"/>
            </a:solidFill>
          </p:spPr>
        </p:sp>
        <p:sp>
          <p:nvSpPr>
            <p:cNvPr name="TextBox 4" id="4"/>
            <p:cNvSpPr txBox="true"/>
            <p:nvPr/>
          </p:nvSpPr>
          <p:spPr>
            <a:xfrm>
              <a:off x="101600" y="-47625"/>
              <a:ext cx="2642583" cy="37884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138391"/>
            <a:ext cx="8749365" cy="4652274"/>
            <a:chOff x="0" y="0"/>
            <a:chExt cx="2304359" cy="1225290"/>
          </a:xfrm>
        </p:grpSpPr>
        <p:sp>
          <p:nvSpPr>
            <p:cNvPr name="Freeform 6" id="6"/>
            <p:cNvSpPr/>
            <p:nvPr/>
          </p:nvSpPr>
          <p:spPr>
            <a:xfrm flipH="false" flipV="false" rot="0">
              <a:off x="0" y="0"/>
              <a:ext cx="2304360" cy="1225290"/>
            </a:xfrm>
            <a:custGeom>
              <a:avLst/>
              <a:gdLst/>
              <a:ahLst/>
              <a:cxnLst/>
              <a:rect r="r" b="b" t="t" l="l"/>
              <a:pathLst>
                <a:path h="1225290" w="2304360">
                  <a:moveTo>
                    <a:pt x="0" y="0"/>
                  </a:moveTo>
                  <a:lnTo>
                    <a:pt x="2304360" y="0"/>
                  </a:lnTo>
                  <a:lnTo>
                    <a:pt x="2304360" y="1225290"/>
                  </a:lnTo>
                  <a:lnTo>
                    <a:pt x="0" y="1225290"/>
                  </a:lnTo>
                  <a:close/>
                </a:path>
              </a:pathLst>
            </a:custGeom>
            <a:solidFill>
              <a:srgbClr val="044700"/>
            </a:solidFill>
          </p:spPr>
        </p:sp>
        <p:sp>
          <p:nvSpPr>
            <p:cNvPr name="TextBox 7" id="7"/>
            <p:cNvSpPr txBox="true"/>
            <p:nvPr/>
          </p:nvSpPr>
          <p:spPr>
            <a:xfrm>
              <a:off x="0" y="-47625"/>
              <a:ext cx="2304359" cy="12729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He</a:t>
              </a:r>
            </a:p>
          </p:txBody>
        </p:sp>
      </p:grpSp>
      <p:sp>
        <p:nvSpPr>
          <p:cNvPr name="Freeform 8" id="8"/>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9" id="9"/>
          <p:cNvGrpSpPr/>
          <p:nvPr/>
        </p:nvGrpSpPr>
        <p:grpSpPr>
          <a:xfrm rot="-3041705">
            <a:off x="15627427" y="-30422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3041705">
            <a:off x="15779827" y="-2889805"/>
            <a:ext cx="3086100" cy="8056393"/>
            <a:chOff x="0" y="0"/>
            <a:chExt cx="812800" cy="2121848"/>
          </a:xfrm>
        </p:grpSpPr>
        <p:sp>
          <p:nvSpPr>
            <p:cNvPr name="Freeform 13" id="13"/>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3E723B"/>
            </a:solidFill>
          </p:spPr>
        </p:sp>
        <p:sp>
          <p:nvSpPr>
            <p:cNvPr name="TextBox 14" id="14"/>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8093475" y="6960056"/>
            <a:ext cx="2713702" cy="1485135"/>
          </a:xfrm>
          <a:custGeom>
            <a:avLst/>
            <a:gdLst/>
            <a:ahLst/>
            <a:cxnLst/>
            <a:rect r="r" b="b" t="t" l="l"/>
            <a:pathLst>
              <a:path h="1485135" w="2713702">
                <a:moveTo>
                  <a:pt x="0" y="0"/>
                </a:moveTo>
                <a:lnTo>
                  <a:pt x="2713702" y="0"/>
                </a:lnTo>
                <a:lnTo>
                  <a:pt x="2713702" y="1485135"/>
                </a:lnTo>
                <a:lnTo>
                  <a:pt x="0" y="1485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285970" y="6223385"/>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5"/>
            <a:stretch>
              <a:fillRect l="0" t="-6732" r="0" b="-6732"/>
            </a:stretch>
          </a:blipFill>
        </p:spPr>
      </p:sp>
      <p:sp>
        <p:nvSpPr>
          <p:cNvPr name="TextBox 17" id="17"/>
          <p:cNvSpPr txBox="true"/>
          <p:nvPr/>
        </p:nvSpPr>
        <p:spPr>
          <a:xfrm rot="0">
            <a:off x="887799" y="8749983"/>
            <a:ext cx="7069603" cy="705559"/>
          </a:xfrm>
          <a:prstGeom prst="rect">
            <a:avLst/>
          </a:prstGeom>
        </p:spPr>
        <p:txBody>
          <a:bodyPr anchor="t" rtlCol="false" tIns="0" lIns="0" bIns="0" rIns="0">
            <a:spAutoFit/>
          </a:bodyPr>
          <a:lstStyle/>
          <a:p>
            <a:pPr>
              <a:lnSpc>
                <a:spcPts val="5615"/>
              </a:lnSpc>
              <a:spcBef>
                <a:spcPct val="0"/>
              </a:spcBef>
            </a:pPr>
            <a:r>
              <a:rPr lang="en-US" sz="4011">
                <a:solidFill>
                  <a:srgbClr val="044700"/>
                </a:solidFill>
                <a:latin typeface="Poppins"/>
              </a:rPr>
              <a:t>www.founa.com</a:t>
            </a:r>
          </a:p>
        </p:txBody>
      </p:sp>
      <p:sp>
        <p:nvSpPr>
          <p:cNvPr name="TextBox 18" id="18"/>
          <p:cNvSpPr txBox="true"/>
          <p:nvPr/>
        </p:nvSpPr>
        <p:spPr>
          <a:xfrm rot="0">
            <a:off x="2072016" y="1132774"/>
            <a:ext cx="6662733" cy="4241686"/>
          </a:xfrm>
          <a:prstGeom prst="rect">
            <a:avLst/>
          </a:prstGeom>
        </p:spPr>
        <p:txBody>
          <a:bodyPr anchor="t" rtlCol="false" tIns="0" lIns="0" bIns="0" rIns="0">
            <a:spAutoFit/>
          </a:bodyPr>
          <a:lstStyle/>
          <a:p>
            <a:pPr algn="ctr">
              <a:lnSpc>
                <a:spcPts val="17093"/>
              </a:lnSpc>
            </a:pPr>
            <a:r>
              <a:rPr lang="en-US" sz="12209">
                <a:solidFill>
                  <a:srgbClr val="F1F1F1"/>
                </a:solidFill>
                <a:latin typeface="Open Sans Bold"/>
              </a:rPr>
              <a:t>FOUNA SHOP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318736" y="-2299776"/>
            <a:ext cx="23589351" cy="14203311"/>
            <a:chOff x="0" y="0"/>
            <a:chExt cx="6212833" cy="3740790"/>
          </a:xfrm>
        </p:grpSpPr>
        <p:sp>
          <p:nvSpPr>
            <p:cNvPr name="Freeform 3" id="3"/>
            <p:cNvSpPr/>
            <p:nvPr/>
          </p:nvSpPr>
          <p:spPr>
            <a:xfrm flipH="false" flipV="false" rot="0">
              <a:off x="0" y="0"/>
              <a:ext cx="6212833" cy="3740789"/>
            </a:xfrm>
            <a:custGeom>
              <a:avLst/>
              <a:gdLst/>
              <a:ahLst/>
              <a:cxnLst/>
              <a:rect r="r" b="b" t="t" l="l"/>
              <a:pathLst>
                <a:path h="3740789" w="6212833">
                  <a:moveTo>
                    <a:pt x="203200" y="0"/>
                  </a:moveTo>
                  <a:lnTo>
                    <a:pt x="6212833" y="0"/>
                  </a:lnTo>
                  <a:lnTo>
                    <a:pt x="6009633" y="3740789"/>
                  </a:lnTo>
                  <a:lnTo>
                    <a:pt x="0" y="3740789"/>
                  </a:lnTo>
                  <a:lnTo>
                    <a:pt x="203200" y="0"/>
                  </a:lnTo>
                  <a:close/>
                </a:path>
              </a:pathLst>
            </a:custGeom>
            <a:solidFill>
              <a:srgbClr val="044700"/>
            </a:solidFill>
          </p:spPr>
        </p:sp>
        <p:sp>
          <p:nvSpPr>
            <p:cNvPr name="TextBox 4" id="4"/>
            <p:cNvSpPr txBox="true"/>
            <p:nvPr/>
          </p:nvSpPr>
          <p:spPr>
            <a:xfrm>
              <a:off x="101600" y="-47625"/>
              <a:ext cx="600963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FFFFFA"/>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224648" y="3200408"/>
            <a:ext cx="11984831" cy="3107692"/>
          </a:xfrm>
          <a:prstGeom prst="rect">
            <a:avLst/>
          </a:prstGeom>
        </p:spPr>
        <p:txBody>
          <a:bodyPr anchor="t" rtlCol="false" tIns="0" lIns="0" bIns="0" rIns="0">
            <a:spAutoFit/>
          </a:bodyPr>
          <a:lstStyle/>
          <a:p>
            <a:pPr algn="just">
              <a:lnSpc>
                <a:spcPts val="6159"/>
              </a:lnSpc>
              <a:spcBef>
                <a:spcPct val="0"/>
              </a:spcBef>
            </a:pPr>
            <a:r>
              <a:rPr lang="en-US" sz="4399">
                <a:solidFill>
                  <a:srgbClr val="FFFFFF"/>
                </a:solidFill>
                <a:latin typeface="Roboto"/>
              </a:rPr>
              <a:t>Alors quelles sont les suggestions pour améliorer la présence de communication de Founa Shop ?</a:t>
            </a:r>
          </a:p>
          <a:p>
            <a:pPr algn="just">
              <a:lnSpc>
                <a:spcPts val="6159"/>
              </a:lnSpc>
              <a:spcBef>
                <a:spcPct val="0"/>
              </a:spcBef>
            </a:pPr>
          </a:p>
        </p:txBody>
      </p:sp>
      <p:sp>
        <p:nvSpPr>
          <p:cNvPr name="Freeform 13" id="13"/>
          <p:cNvSpPr/>
          <p:nvPr/>
        </p:nvSpPr>
        <p:spPr>
          <a:xfrm flipH="false" flipV="false" rot="0">
            <a:off x="-831046" y="7566032"/>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3"/>
            <a:stretch>
              <a:fillRect l="0" t="-6732" r="0" b="-6732"/>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1467117" y="1343536"/>
            <a:ext cx="10805081" cy="14203311"/>
            <a:chOff x="0" y="0"/>
            <a:chExt cx="2845783" cy="3740790"/>
          </a:xfrm>
        </p:grpSpPr>
        <p:sp>
          <p:nvSpPr>
            <p:cNvPr name="Freeform 3" id="3"/>
            <p:cNvSpPr/>
            <p:nvPr/>
          </p:nvSpPr>
          <p:spPr>
            <a:xfrm flipH="false" flipV="false" rot="0">
              <a:off x="0" y="0"/>
              <a:ext cx="2845783" cy="3740789"/>
            </a:xfrm>
            <a:custGeom>
              <a:avLst/>
              <a:gdLst/>
              <a:ahLst/>
              <a:cxnLst/>
              <a:rect r="r" b="b" t="t" l="l"/>
              <a:pathLst>
                <a:path h="3740789" w="2845783">
                  <a:moveTo>
                    <a:pt x="203200" y="0"/>
                  </a:moveTo>
                  <a:lnTo>
                    <a:pt x="2845783" y="0"/>
                  </a:lnTo>
                  <a:lnTo>
                    <a:pt x="2642583" y="3740789"/>
                  </a:lnTo>
                  <a:lnTo>
                    <a:pt x="0" y="3740789"/>
                  </a:lnTo>
                  <a:lnTo>
                    <a:pt x="203200" y="0"/>
                  </a:lnTo>
                  <a:close/>
                </a:path>
              </a:pathLst>
            </a:custGeom>
            <a:solidFill>
              <a:srgbClr val="044700"/>
            </a:solidFill>
          </p:spPr>
        </p:sp>
        <p:sp>
          <p:nvSpPr>
            <p:cNvPr name="TextBox 4" id="4"/>
            <p:cNvSpPr txBox="true"/>
            <p:nvPr/>
          </p:nvSpPr>
          <p:spPr>
            <a:xfrm>
              <a:off x="101600" y="-47625"/>
              <a:ext cx="264258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3E723B"/>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24890" y="4220545"/>
            <a:ext cx="1974794" cy="1974794"/>
          </a:xfrm>
          <a:custGeom>
            <a:avLst/>
            <a:gdLst/>
            <a:ahLst/>
            <a:cxnLst/>
            <a:rect r="r" b="b" t="t" l="l"/>
            <a:pathLst>
              <a:path h="1974794" w="1974794">
                <a:moveTo>
                  <a:pt x="0" y="0"/>
                </a:moveTo>
                <a:lnTo>
                  <a:pt x="1974794" y="0"/>
                </a:lnTo>
                <a:lnTo>
                  <a:pt x="1974794" y="1974794"/>
                </a:lnTo>
                <a:lnTo>
                  <a:pt x="0" y="1974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439608" y="4475533"/>
            <a:ext cx="2345359" cy="1321942"/>
          </a:xfrm>
          <a:prstGeom prst="rect">
            <a:avLst/>
          </a:prstGeom>
        </p:spPr>
        <p:txBody>
          <a:bodyPr anchor="t" rtlCol="false" tIns="0" lIns="0" bIns="0" rIns="0">
            <a:spAutoFit/>
          </a:bodyPr>
          <a:lstStyle/>
          <a:p>
            <a:pPr algn="ctr">
              <a:lnSpc>
                <a:spcPts val="10885"/>
              </a:lnSpc>
            </a:pPr>
            <a:r>
              <a:rPr lang="en-US" sz="7775">
                <a:solidFill>
                  <a:srgbClr val="FFFFFF"/>
                </a:solidFill>
                <a:latin typeface="Open Sans Bold"/>
              </a:rPr>
              <a:t>4</a:t>
            </a:r>
          </a:p>
        </p:txBody>
      </p:sp>
      <p:sp>
        <p:nvSpPr>
          <p:cNvPr name="TextBox 14" id="14"/>
          <p:cNvSpPr txBox="true"/>
          <p:nvPr/>
        </p:nvSpPr>
        <p:spPr>
          <a:xfrm rot="0">
            <a:off x="2784966" y="4475533"/>
            <a:ext cx="10950535" cy="1309369"/>
          </a:xfrm>
          <a:prstGeom prst="rect">
            <a:avLst/>
          </a:prstGeom>
        </p:spPr>
        <p:txBody>
          <a:bodyPr anchor="t" rtlCol="false" tIns="0" lIns="0" bIns="0" rIns="0">
            <a:spAutoFit/>
          </a:bodyPr>
          <a:lstStyle/>
          <a:p>
            <a:pPr algn="ctr">
              <a:lnSpc>
                <a:spcPts val="10780"/>
              </a:lnSpc>
            </a:pPr>
            <a:r>
              <a:rPr lang="en-US" sz="7700">
                <a:solidFill>
                  <a:srgbClr val="3E723B"/>
                </a:solidFill>
                <a:latin typeface="Open Sans Bold"/>
              </a:rPr>
              <a:t>Marketing stratégique</a:t>
            </a:r>
          </a:p>
        </p:txBody>
      </p:sp>
      <p:sp>
        <p:nvSpPr>
          <p:cNvPr name="Freeform 15" id="15"/>
          <p:cNvSpPr/>
          <p:nvPr/>
        </p:nvSpPr>
        <p:spPr>
          <a:xfrm flipH="false" flipV="false" rot="0">
            <a:off x="-1530006" y="7474834"/>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5"/>
            <a:stretch>
              <a:fillRect l="0" t="-6732" r="0" b="-6732"/>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1467117" y="1343536"/>
            <a:ext cx="10805081" cy="14203311"/>
            <a:chOff x="0" y="0"/>
            <a:chExt cx="2845783" cy="3740790"/>
          </a:xfrm>
        </p:grpSpPr>
        <p:sp>
          <p:nvSpPr>
            <p:cNvPr name="Freeform 3" id="3"/>
            <p:cNvSpPr/>
            <p:nvPr/>
          </p:nvSpPr>
          <p:spPr>
            <a:xfrm flipH="false" flipV="false" rot="0">
              <a:off x="0" y="0"/>
              <a:ext cx="2845783" cy="3740789"/>
            </a:xfrm>
            <a:custGeom>
              <a:avLst/>
              <a:gdLst/>
              <a:ahLst/>
              <a:cxnLst/>
              <a:rect r="r" b="b" t="t" l="l"/>
              <a:pathLst>
                <a:path h="3740789" w="2845783">
                  <a:moveTo>
                    <a:pt x="203200" y="0"/>
                  </a:moveTo>
                  <a:lnTo>
                    <a:pt x="2845783" y="0"/>
                  </a:lnTo>
                  <a:lnTo>
                    <a:pt x="2642583" y="3740789"/>
                  </a:lnTo>
                  <a:lnTo>
                    <a:pt x="0" y="3740789"/>
                  </a:lnTo>
                  <a:lnTo>
                    <a:pt x="203200" y="0"/>
                  </a:lnTo>
                  <a:close/>
                </a:path>
              </a:pathLst>
            </a:custGeom>
            <a:solidFill>
              <a:srgbClr val="044700"/>
            </a:solidFill>
          </p:spPr>
        </p:sp>
        <p:sp>
          <p:nvSpPr>
            <p:cNvPr name="TextBox 4" id="4"/>
            <p:cNvSpPr txBox="true"/>
            <p:nvPr/>
          </p:nvSpPr>
          <p:spPr>
            <a:xfrm>
              <a:off x="101600" y="-47625"/>
              <a:ext cx="264258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3E723B"/>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24890" y="4220545"/>
            <a:ext cx="1974794" cy="1974794"/>
          </a:xfrm>
          <a:custGeom>
            <a:avLst/>
            <a:gdLst/>
            <a:ahLst/>
            <a:cxnLst/>
            <a:rect r="r" b="b" t="t" l="l"/>
            <a:pathLst>
              <a:path h="1974794" w="1974794">
                <a:moveTo>
                  <a:pt x="0" y="0"/>
                </a:moveTo>
                <a:lnTo>
                  <a:pt x="1974794" y="0"/>
                </a:lnTo>
                <a:lnTo>
                  <a:pt x="1974794" y="1974794"/>
                </a:lnTo>
                <a:lnTo>
                  <a:pt x="0" y="1974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439608" y="4475533"/>
            <a:ext cx="2345359" cy="1321942"/>
          </a:xfrm>
          <a:prstGeom prst="rect">
            <a:avLst/>
          </a:prstGeom>
        </p:spPr>
        <p:txBody>
          <a:bodyPr anchor="t" rtlCol="false" tIns="0" lIns="0" bIns="0" rIns="0">
            <a:spAutoFit/>
          </a:bodyPr>
          <a:lstStyle/>
          <a:p>
            <a:pPr algn="ctr">
              <a:lnSpc>
                <a:spcPts val="10885"/>
              </a:lnSpc>
            </a:pPr>
            <a:r>
              <a:rPr lang="en-US" sz="7775">
                <a:solidFill>
                  <a:srgbClr val="FFFFFF"/>
                </a:solidFill>
                <a:latin typeface="Open Sans Bold"/>
              </a:rPr>
              <a:t>4.1</a:t>
            </a:r>
          </a:p>
        </p:txBody>
      </p:sp>
      <p:sp>
        <p:nvSpPr>
          <p:cNvPr name="TextBox 14" id="14"/>
          <p:cNvSpPr txBox="true"/>
          <p:nvPr/>
        </p:nvSpPr>
        <p:spPr>
          <a:xfrm rot="0">
            <a:off x="3395961" y="4475533"/>
            <a:ext cx="6835616" cy="1309369"/>
          </a:xfrm>
          <a:prstGeom prst="rect">
            <a:avLst/>
          </a:prstGeom>
        </p:spPr>
        <p:txBody>
          <a:bodyPr anchor="t" rtlCol="false" tIns="0" lIns="0" bIns="0" rIns="0">
            <a:spAutoFit/>
          </a:bodyPr>
          <a:lstStyle/>
          <a:p>
            <a:pPr algn="ctr">
              <a:lnSpc>
                <a:spcPts val="10780"/>
              </a:lnSpc>
            </a:pPr>
            <a:r>
              <a:rPr lang="en-US" sz="7700">
                <a:solidFill>
                  <a:srgbClr val="3E723B"/>
                </a:solidFill>
                <a:latin typeface="Open Sans Bold"/>
              </a:rPr>
              <a:t>Segmentation</a:t>
            </a:r>
          </a:p>
        </p:txBody>
      </p:sp>
      <p:sp>
        <p:nvSpPr>
          <p:cNvPr name="Freeform 15" id="15"/>
          <p:cNvSpPr/>
          <p:nvPr/>
        </p:nvSpPr>
        <p:spPr>
          <a:xfrm flipH="false" flipV="false" rot="0">
            <a:off x="-1530006" y="7566032"/>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5"/>
            <a:stretch>
              <a:fillRect l="0" t="-6732" r="0" b="-6732"/>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99983" y="2003540"/>
          <a:ext cx="13156303" cy="7498924"/>
        </p:xfrm>
        <a:graphic>
          <a:graphicData uri="http://schemas.openxmlformats.org/drawingml/2006/table">
            <a:tbl>
              <a:tblPr/>
              <a:tblGrid>
                <a:gridCol w="4613584"/>
                <a:gridCol w="3665095"/>
                <a:gridCol w="4877624"/>
              </a:tblGrid>
              <a:tr h="867877">
                <a:tc>
                  <a:txBody>
                    <a:bodyPr anchor="t" rtlCol="false"/>
                    <a:lstStyle/>
                    <a:p>
                      <a:pPr algn="ctr">
                        <a:lnSpc>
                          <a:spcPts val="2778"/>
                        </a:lnSpc>
                        <a:defRPr/>
                      </a:pPr>
                      <a:r>
                        <a:rPr lang="en-US" sz="1984">
                          <a:solidFill>
                            <a:srgbClr val="0C6A39"/>
                          </a:solidFill>
                          <a:latin typeface="Poppins Heavy"/>
                        </a:rPr>
                        <a:t>socio-démographique</a:t>
                      </a:r>
                      <a:endParaRPr lang="en-US" sz="1100"/>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c>
                  <a:txBody>
                    <a:bodyPr anchor="t" rtlCol="false"/>
                    <a:lstStyle/>
                    <a:p>
                      <a:pPr algn="ctr">
                        <a:lnSpc>
                          <a:spcPts val="2778"/>
                        </a:lnSpc>
                        <a:defRPr/>
                      </a:pPr>
                      <a:r>
                        <a:rPr lang="en-US" sz="1984">
                          <a:solidFill>
                            <a:srgbClr val="0C6A39"/>
                          </a:solidFill>
                          <a:latin typeface="Poppins Heavy"/>
                        </a:rPr>
                        <a:t>psychographique</a:t>
                      </a:r>
                      <a:endParaRPr lang="en-US" sz="1100"/>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c>
                  <a:txBody>
                    <a:bodyPr anchor="t" rtlCol="false"/>
                    <a:lstStyle/>
                    <a:p>
                      <a:pPr algn="ctr">
                        <a:lnSpc>
                          <a:spcPts val="2778"/>
                        </a:lnSpc>
                        <a:defRPr/>
                      </a:pPr>
                      <a:r>
                        <a:rPr lang="en-US" sz="1984">
                          <a:solidFill>
                            <a:srgbClr val="0C6A39"/>
                          </a:solidFill>
                          <a:latin typeface="Poppins Heavy"/>
                        </a:rPr>
                        <a:t>comportementaux</a:t>
                      </a:r>
                      <a:endParaRPr lang="en-US" sz="1100"/>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r>
              <a:tr h="1926497">
                <a:tc>
                  <a:txBody>
                    <a:bodyPr anchor="t" rtlCol="false"/>
                    <a:lstStyle/>
                    <a:p>
                      <a:pPr algn="l">
                        <a:lnSpc>
                          <a:spcPts val="2778"/>
                        </a:lnSpc>
                        <a:defRPr/>
                      </a:pPr>
                      <a:r>
                        <a:rPr lang="en-US" sz="1984">
                          <a:solidFill>
                            <a:srgbClr val="0C6A39"/>
                          </a:solidFill>
                          <a:latin typeface="Poppins"/>
                        </a:rPr>
                        <a:t>entre 12 ans et 60 ans.</a:t>
                      </a:r>
                      <a:endParaRPr lang="en-US" sz="1100"/>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c>
                  <a:txBody>
                    <a:bodyPr anchor="t" rtlCol="false"/>
                    <a:lstStyle/>
                    <a:p>
                      <a:pPr algn="l">
                        <a:lnSpc>
                          <a:spcPts val="2778"/>
                        </a:lnSpc>
                        <a:defRPr/>
                      </a:pPr>
                      <a:r>
                        <a:rPr lang="en-US" sz="1984">
                          <a:solidFill>
                            <a:srgbClr val="0C6A39"/>
                          </a:solidFill>
                          <a:latin typeface="Poppins"/>
                        </a:rPr>
                        <a:t>Des consommateurs qui sont Intéressés par l’achat en ligne.</a:t>
                      </a:r>
                      <a:endParaRPr lang="en-US" sz="1100"/>
                    </a:p>
                    <a:p>
                      <a:pPr>
                        <a:lnSpc>
                          <a:spcPts val="2778"/>
                        </a:lnSpc>
                      </a:pPr>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c>
                  <a:txBody>
                    <a:bodyPr anchor="t" rtlCol="false"/>
                    <a:lstStyle/>
                    <a:p>
                      <a:pPr algn="l">
                        <a:lnSpc>
                          <a:spcPts val="2778"/>
                        </a:lnSpc>
                        <a:defRPr/>
                      </a:pPr>
                      <a:r>
                        <a:rPr lang="en-US" sz="1984">
                          <a:solidFill>
                            <a:srgbClr val="0C6A39"/>
                          </a:solidFill>
                          <a:latin typeface="Poppins"/>
                        </a:rPr>
                        <a:t>Femmes et hommes qui travaillent en plein temps.</a:t>
                      </a:r>
                      <a:endParaRPr lang="en-US" sz="1100"/>
                    </a:p>
                    <a:p>
                      <a:pPr>
                        <a:lnSpc>
                          <a:spcPts val="2778"/>
                        </a:lnSpc>
                      </a:pPr>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r>
              <a:tr h="2353343">
                <a:tc>
                  <a:txBody>
                    <a:bodyPr anchor="t" rtlCol="false"/>
                    <a:lstStyle/>
                    <a:p>
                      <a:pPr algn="l">
                        <a:lnSpc>
                          <a:spcPts val="2778"/>
                        </a:lnSpc>
                        <a:defRPr/>
                      </a:pPr>
                      <a:r>
                        <a:rPr lang="en-US" sz="1984">
                          <a:solidFill>
                            <a:srgbClr val="0C6A39"/>
                          </a:solidFill>
                          <a:latin typeface="Poppins"/>
                        </a:rPr>
                        <a:t>Genre : Homme et femme </a:t>
                      </a:r>
                      <a:endParaRPr lang="en-US" sz="1100"/>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c>
                  <a:txBody>
                    <a:bodyPr anchor="t" rtlCol="false"/>
                    <a:lstStyle/>
                    <a:p>
                      <a:pPr algn="l">
                        <a:lnSpc>
                          <a:spcPts val="2778"/>
                        </a:lnSpc>
                        <a:defRPr/>
                      </a:pPr>
                      <a:r>
                        <a:rPr lang="en-US" sz="1984">
                          <a:solidFill>
                            <a:srgbClr val="0C6A39"/>
                          </a:solidFill>
                          <a:latin typeface="Poppins"/>
                        </a:rPr>
                        <a:t>Des consommateurs qui ne sont pas intéressés par l’achat en ligne.</a:t>
                      </a:r>
                      <a:endParaRPr lang="en-US" sz="1100"/>
                    </a:p>
                    <a:p>
                      <a:pPr>
                        <a:lnSpc>
                          <a:spcPts val="2778"/>
                        </a:lnSpc>
                      </a:pPr>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c>
                  <a:txBody>
                    <a:bodyPr anchor="t" rtlCol="false"/>
                    <a:lstStyle/>
                    <a:p>
                      <a:pPr algn="l">
                        <a:lnSpc>
                          <a:spcPts val="2778"/>
                        </a:lnSpc>
                        <a:defRPr/>
                      </a:pPr>
                      <a:r>
                        <a:rPr lang="en-US" sz="1984">
                          <a:solidFill>
                            <a:srgbClr val="0C6A39"/>
                          </a:solidFill>
                          <a:latin typeface="Poppins"/>
                        </a:rPr>
                        <a:t>Des modes de vie qui sont pratiquement stressantes et n’ont pas assez de temps pour aller faire des courses dans un point de vente. </a:t>
                      </a:r>
                      <a:endParaRPr lang="en-US" sz="1100"/>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r>
              <a:tr h="2351207">
                <a:tc>
                  <a:txBody>
                    <a:bodyPr anchor="t" rtlCol="false"/>
                    <a:lstStyle/>
                    <a:p>
                      <a:pPr algn="l">
                        <a:lnSpc>
                          <a:spcPts val="2778"/>
                        </a:lnSpc>
                        <a:defRPr/>
                      </a:pPr>
                      <a:r>
                        <a:rPr lang="en-US" sz="1984">
                          <a:solidFill>
                            <a:srgbClr val="0C6A39"/>
                          </a:solidFill>
                          <a:latin typeface="Poppins"/>
                        </a:rPr>
                        <a:t>Niveau de vie : selon cas sociale de ménage.</a:t>
                      </a:r>
                      <a:endParaRPr lang="en-US" sz="1100"/>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c>
                  <a:txBody>
                    <a:bodyPr anchor="t" rtlCol="false"/>
                    <a:lstStyle/>
                    <a:p>
                      <a:pPr algn="l">
                        <a:lnSpc>
                          <a:spcPts val="2778"/>
                        </a:lnSpc>
                        <a:defRPr/>
                      </a:pPr>
                      <a:r>
                        <a:rPr lang="en-US" sz="1984">
                          <a:solidFill>
                            <a:srgbClr val="0C6A39"/>
                          </a:solidFill>
                          <a:latin typeface="Poppins"/>
                        </a:rPr>
                        <a:t>Des gens qui ont une culture digital développée.</a:t>
                      </a:r>
                      <a:endParaRPr lang="en-US" sz="1100"/>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c>
                  <a:txBody>
                    <a:bodyPr anchor="t" rtlCol="false"/>
                    <a:lstStyle/>
                    <a:p>
                      <a:pPr algn="l">
                        <a:lnSpc>
                          <a:spcPts val="2778"/>
                        </a:lnSpc>
                        <a:defRPr/>
                      </a:pPr>
                      <a:r>
                        <a:rPr lang="en-US" sz="1984">
                          <a:solidFill>
                            <a:srgbClr val="0C6A39"/>
                          </a:solidFill>
                          <a:latin typeface="Poppins"/>
                        </a:rPr>
                        <a:t>Fréquence de visite sur le site : Nombre de visiteurs journaliers 1877, Nombre de vues de page journaliers 9387.</a:t>
                      </a:r>
                      <a:endParaRPr lang="en-US" sz="1100"/>
                    </a:p>
                    <a:p>
                      <a:pPr>
                        <a:lnSpc>
                          <a:spcPts val="2778"/>
                        </a:lnSpc>
                      </a:pPr>
                    </a:p>
                  </a:txBody>
                  <a:tcPr marL="180975" marR="180975" marT="180975" marB="1809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A"/>
                    </a:solidFill>
                  </a:tcPr>
                </a:tc>
              </a:tr>
            </a:tbl>
          </a:graphicData>
        </a:graphic>
      </p:graphicFrame>
      <p:sp>
        <p:nvSpPr>
          <p:cNvPr name="Freeform 3" id="3"/>
          <p:cNvSpPr/>
          <p:nvPr/>
        </p:nvSpPr>
        <p:spPr>
          <a:xfrm flipH="false" flipV="false" rot="-492541">
            <a:off x="12651416" y="5394036"/>
            <a:ext cx="3214452" cy="2412232"/>
          </a:xfrm>
          <a:custGeom>
            <a:avLst/>
            <a:gdLst/>
            <a:ahLst/>
            <a:cxnLst/>
            <a:rect r="r" b="b" t="t" l="l"/>
            <a:pathLst>
              <a:path h="2412232" w="3214452">
                <a:moveTo>
                  <a:pt x="0" y="0"/>
                </a:moveTo>
                <a:lnTo>
                  <a:pt x="3214452" y="0"/>
                </a:lnTo>
                <a:lnTo>
                  <a:pt x="3214452" y="2412232"/>
                </a:lnTo>
                <a:lnTo>
                  <a:pt x="0" y="2412232"/>
                </a:lnTo>
                <a:lnTo>
                  <a:pt x="0" y="0"/>
                </a:lnTo>
                <a:close/>
              </a:path>
            </a:pathLst>
          </a:custGeom>
          <a:blipFill>
            <a:blip r:embed="rId2"/>
            <a:stretch>
              <a:fillRect l="0" t="0" r="0" b="0"/>
            </a:stretch>
          </a:blipFill>
        </p:spPr>
      </p:sp>
      <p:sp>
        <p:nvSpPr>
          <p:cNvPr name="TextBox 4" id="4"/>
          <p:cNvSpPr txBox="true"/>
          <p:nvPr/>
        </p:nvSpPr>
        <p:spPr>
          <a:xfrm rot="0">
            <a:off x="810618" y="740774"/>
            <a:ext cx="11366229" cy="1005600"/>
          </a:xfrm>
          <a:prstGeom prst="rect">
            <a:avLst/>
          </a:prstGeom>
        </p:spPr>
        <p:txBody>
          <a:bodyPr anchor="t" rtlCol="false" tIns="0" lIns="0" bIns="0" rIns="0">
            <a:spAutoFit/>
          </a:bodyPr>
          <a:lstStyle/>
          <a:p>
            <a:pPr>
              <a:lnSpc>
                <a:spcPts val="7089"/>
              </a:lnSpc>
            </a:pPr>
            <a:r>
              <a:rPr lang="en-US" sz="7089">
                <a:solidFill>
                  <a:srgbClr val="0C6A39"/>
                </a:solidFill>
                <a:latin typeface="Poppins Ultra-Bold"/>
              </a:rPr>
              <a:t>Segmentation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1467117" y="1343536"/>
            <a:ext cx="10805081" cy="14203311"/>
            <a:chOff x="0" y="0"/>
            <a:chExt cx="2845783" cy="3740790"/>
          </a:xfrm>
        </p:grpSpPr>
        <p:sp>
          <p:nvSpPr>
            <p:cNvPr name="Freeform 3" id="3"/>
            <p:cNvSpPr/>
            <p:nvPr/>
          </p:nvSpPr>
          <p:spPr>
            <a:xfrm flipH="false" flipV="false" rot="0">
              <a:off x="0" y="0"/>
              <a:ext cx="2845783" cy="3740789"/>
            </a:xfrm>
            <a:custGeom>
              <a:avLst/>
              <a:gdLst/>
              <a:ahLst/>
              <a:cxnLst/>
              <a:rect r="r" b="b" t="t" l="l"/>
              <a:pathLst>
                <a:path h="3740789" w="2845783">
                  <a:moveTo>
                    <a:pt x="203200" y="0"/>
                  </a:moveTo>
                  <a:lnTo>
                    <a:pt x="2845783" y="0"/>
                  </a:lnTo>
                  <a:lnTo>
                    <a:pt x="2642583" y="3740789"/>
                  </a:lnTo>
                  <a:lnTo>
                    <a:pt x="0" y="3740789"/>
                  </a:lnTo>
                  <a:lnTo>
                    <a:pt x="203200" y="0"/>
                  </a:lnTo>
                  <a:close/>
                </a:path>
              </a:pathLst>
            </a:custGeom>
            <a:solidFill>
              <a:srgbClr val="044700"/>
            </a:solidFill>
          </p:spPr>
        </p:sp>
        <p:sp>
          <p:nvSpPr>
            <p:cNvPr name="TextBox 4" id="4"/>
            <p:cNvSpPr txBox="true"/>
            <p:nvPr/>
          </p:nvSpPr>
          <p:spPr>
            <a:xfrm>
              <a:off x="101600" y="-47625"/>
              <a:ext cx="264258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3E723B"/>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24890" y="4220545"/>
            <a:ext cx="1974794" cy="1974794"/>
          </a:xfrm>
          <a:custGeom>
            <a:avLst/>
            <a:gdLst/>
            <a:ahLst/>
            <a:cxnLst/>
            <a:rect r="r" b="b" t="t" l="l"/>
            <a:pathLst>
              <a:path h="1974794" w="1974794">
                <a:moveTo>
                  <a:pt x="0" y="0"/>
                </a:moveTo>
                <a:lnTo>
                  <a:pt x="1974794" y="0"/>
                </a:lnTo>
                <a:lnTo>
                  <a:pt x="1974794" y="1974794"/>
                </a:lnTo>
                <a:lnTo>
                  <a:pt x="0" y="1974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439608" y="4475533"/>
            <a:ext cx="2345359" cy="1321942"/>
          </a:xfrm>
          <a:prstGeom prst="rect">
            <a:avLst/>
          </a:prstGeom>
        </p:spPr>
        <p:txBody>
          <a:bodyPr anchor="t" rtlCol="false" tIns="0" lIns="0" bIns="0" rIns="0">
            <a:spAutoFit/>
          </a:bodyPr>
          <a:lstStyle/>
          <a:p>
            <a:pPr algn="ctr">
              <a:lnSpc>
                <a:spcPts val="10885"/>
              </a:lnSpc>
            </a:pPr>
            <a:r>
              <a:rPr lang="en-US" sz="7775">
                <a:solidFill>
                  <a:srgbClr val="FFFFFF"/>
                </a:solidFill>
                <a:latin typeface="Open Sans Bold"/>
              </a:rPr>
              <a:t>4.2</a:t>
            </a:r>
          </a:p>
        </p:txBody>
      </p:sp>
      <p:sp>
        <p:nvSpPr>
          <p:cNvPr name="TextBox 14" id="14"/>
          <p:cNvSpPr txBox="true"/>
          <p:nvPr/>
        </p:nvSpPr>
        <p:spPr>
          <a:xfrm rot="0">
            <a:off x="3247274" y="4481820"/>
            <a:ext cx="9692402" cy="1309369"/>
          </a:xfrm>
          <a:prstGeom prst="rect">
            <a:avLst/>
          </a:prstGeom>
        </p:spPr>
        <p:txBody>
          <a:bodyPr anchor="t" rtlCol="false" tIns="0" lIns="0" bIns="0" rIns="0">
            <a:spAutoFit/>
          </a:bodyPr>
          <a:lstStyle/>
          <a:p>
            <a:pPr algn="ctr">
              <a:lnSpc>
                <a:spcPts val="10780"/>
              </a:lnSpc>
            </a:pPr>
            <a:r>
              <a:rPr lang="en-US" sz="7700">
                <a:solidFill>
                  <a:srgbClr val="3E723B"/>
                </a:solidFill>
                <a:latin typeface="Open Sans Bold"/>
              </a:rPr>
              <a:t>Ciblage et positionn</a:t>
            </a:r>
          </a:p>
        </p:txBody>
      </p:sp>
      <p:sp>
        <p:nvSpPr>
          <p:cNvPr name="TextBox 15" id="15"/>
          <p:cNvSpPr txBox="true"/>
          <p:nvPr/>
        </p:nvSpPr>
        <p:spPr>
          <a:xfrm rot="0">
            <a:off x="13075840" y="4475533"/>
            <a:ext cx="3182898" cy="1309369"/>
          </a:xfrm>
          <a:prstGeom prst="rect">
            <a:avLst/>
          </a:prstGeom>
        </p:spPr>
        <p:txBody>
          <a:bodyPr anchor="t" rtlCol="false" tIns="0" lIns="0" bIns="0" rIns="0">
            <a:spAutoFit/>
          </a:bodyPr>
          <a:lstStyle/>
          <a:p>
            <a:pPr algn="ctr">
              <a:lnSpc>
                <a:spcPts val="10780"/>
              </a:lnSpc>
            </a:pPr>
            <a:r>
              <a:rPr lang="en-US" sz="7700">
                <a:solidFill>
                  <a:srgbClr val="FFFFFF"/>
                </a:solidFill>
                <a:latin typeface="Open Sans Bold"/>
              </a:rPr>
              <a:t>ement</a:t>
            </a:r>
          </a:p>
        </p:txBody>
      </p:sp>
      <p:sp>
        <p:nvSpPr>
          <p:cNvPr name="Freeform 16" id="16"/>
          <p:cNvSpPr/>
          <p:nvPr/>
        </p:nvSpPr>
        <p:spPr>
          <a:xfrm flipH="false" flipV="false" rot="0">
            <a:off x="-1530006" y="7566032"/>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5"/>
            <a:stretch>
              <a:fillRect l="0" t="-6732" r="0" b="-6732"/>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sp>
        <p:nvSpPr>
          <p:cNvPr name="TextBox 2" id="2"/>
          <p:cNvSpPr txBox="true"/>
          <p:nvPr/>
        </p:nvSpPr>
        <p:spPr>
          <a:xfrm rot="0">
            <a:off x="1326758" y="1276862"/>
            <a:ext cx="11461522" cy="1498566"/>
          </a:xfrm>
          <a:prstGeom prst="rect">
            <a:avLst/>
          </a:prstGeom>
        </p:spPr>
        <p:txBody>
          <a:bodyPr anchor="t" rtlCol="false" tIns="0" lIns="0" bIns="0" rIns="0">
            <a:spAutoFit/>
          </a:bodyPr>
          <a:lstStyle/>
          <a:p>
            <a:pPr>
              <a:lnSpc>
                <a:spcPts val="10503"/>
              </a:lnSpc>
            </a:pPr>
            <a:r>
              <a:rPr lang="en-US" sz="10503">
                <a:solidFill>
                  <a:srgbClr val="0C6A39"/>
                </a:solidFill>
                <a:latin typeface="Poppins Ultra-Bold"/>
              </a:rPr>
              <a:t>Ciblage: </a:t>
            </a:r>
          </a:p>
        </p:txBody>
      </p:sp>
      <p:sp>
        <p:nvSpPr>
          <p:cNvPr name="TextBox 3" id="3"/>
          <p:cNvSpPr txBox="true"/>
          <p:nvPr/>
        </p:nvSpPr>
        <p:spPr>
          <a:xfrm rot="0">
            <a:off x="1243906" y="4667184"/>
            <a:ext cx="16015394" cy="1908071"/>
          </a:xfrm>
          <a:prstGeom prst="rect">
            <a:avLst/>
          </a:prstGeom>
        </p:spPr>
        <p:txBody>
          <a:bodyPr anchor="t" rtlCol="false" tIns="0" lIns="0" bIns="0" rIns="0">
            <a:spAutoFit/>
          </a:bodyPr>
          <a:lstStyle/>
          <a:p>
            <a:pPr>
              <a:lnSpc>
                <a:spcPts val="5909"/>
              </a:lnSpc>
            </a:pPr>
            <a:r>
              <a:rPr lang="en-US" sz="4924">
                <a:solidFill>
                  <a:srgbClr val="02772E"/>
                </a:solidFill>
                <a:latin typeface="Roboto Bold"/>
              </a:rPr>
              <a:t>Stratégie indifférenciée : </a:t>
            </a:r>
          </a:p>
          <a:p>
            <a:pPr>
              <a:lnSpc>
                <a:spcPts val="12310"/>
              </a:lnSpc>
            </a:pPr>
            <a:r>
              <a:rPr lang="en-US" sz="4924">
                <a:solidFill>
                  <a:srgbClr val="02772E"/>
                </a:solidFill>
                <a:latin typeface="Roboto Bold"/>
              </a:rPr>
              <a:t>Founa Shop cible tout les internautes</a:t>
            </a:r>
          </a:p>
        </p:txBody>
      </p:sp>
      <p:sp>
        <p:nvSpPr>
          <p:cNvPr name="Freeform 4" id="4"/>
          <p:cNvSpPr/>
          <p:nvPr/>
        </p:nvSpPr>
        <p:spPr>
          <a:xfrm flipH="false" flipV="false" rot="0">
            <a:off x="-1530006" y="7566032"/>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2"/>
            <a:stretch>
              <a:fillRect l="0" t="-6732" r="0" b="-6732"/>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0" y="0"/>
            <a:ext cx="11385951" cy="10507810"/>
            <a:chOff x="0" y="0"/>
            <a:chExt cx="2998769" cy="2767489"/>
          </a:xfrm>
        </p:grpSpPr>
        <p:sp>
          <p:nvSpPr>
            <p:cNvPr name="Freeform 3" id="3"/>
            <p:cNvSpPr/>
            <p:nvPr/>
          </p:nvSpPr>
          <p:spPr>
            <a:xfrm flipH="false" flipV="false" rot="0">
              <a:off x="0" y="0"/>
              <a:ext cx="2998769" cy="2767489"/>
            </a:xfrm>
            <a:custGeom>
              <a:avLst/>
              <a:gdLst/>
              <a:ahLst/>
              <a:cxnLst/>
              <a:rect r="r" b="b" t="t" l="l"/>
              <a:pathLst>
                <a:path h="2767489" w="2998769">
                  <a:moveTo>
                    <a:pt x="0" y="0"/>
                  </a:moveTo>
                  <a:lnTo>
                    <a:pt x="2998769" y="0"/>
                  </a:lnTo>
                  <a:lnTo>
                    <a:pt x="2998769" y="2767489"/>
                  </a:lnTo>
                  <a:lnTo>
                    <a:pt x="0" y="2767489"/>
                  </a:lnTo>
                  <a:close/>
                </a:path>
              </a:pathLst>
            </a:custGeom>
            <a:solidFill>
              <a:srgbClr val="F2FFE8"/>
            </a:solidFill>
          </p:spPr>
        </p:sp>
        <p:sp>
          <p:nvSpPr>
            <p:cNvPr name="TextBox 4" id="4"/>
            <p:cNvSpPr txBox="true"/>
            <p:nvPr/>
          </p:nvSpPr>
          <p:spPr>
            <a:xfrm>
              <a:off x="0" y="-47625"/>
              <a:ext cx="2998769" cy="28151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20709" y="1560133"/>
            <a:ext cx="11093269" cy="1437740"/>
          </a:xfrm>
          <a:prstGeom prst="rect">
            <a:avLst/>
          </a:prstGeom>
        </p:spPr>
        <p:txBody>
          <a:bodyPr anchor="t" rtlCol="false" tIns="0" lIns="0" bIns="0" rIns="0">
            <a:spAutoFit/>
          </a:bodyPr>
          <a:lstStyle/>
          <a:p>
            <a:pPr>
              <a:lnSpc>
                <a:spcPts val="10103"/>
              </a:lnSpc>
            </a:pPr>
            <a:r>
              <a:rPr lang="en-US" sz="10103">
                <a:solidFill>
                  <a:srgbClr val="0C6A39"/>
                </a:solidFill>
                <a:latin typeface="Poppins Bold"/>
              </a:rPr>
              <a:t>Positionnement:</a:t>
            </a:r>
          </a:p>
        </p:txBody>
      </p:sp>
      <p:sp>
        <p:nvSpPr>
          <p:cNvPr name="TextBox 6" id="6"/>
          <p:cNvSpPr txBox="true"/>
          <p:nvPr/>
        </p:nvSpPr>
        <p:spPr>
          <a:xfrm rot="0">
            <a:off x="404683" y="3549927"/>
            <a:ext cx="10746547" cy="6241685"/>
          </a:xfrm>
          <a:prstGeom prst="rect">
            <a:avLst/>
          </a:prstGeom>
        </p:spPr>
        <p:txBody>
          <a:bodyPr anchor="t" rtlCol="false" tIns="0" lIns="0" bIns="0" rIns="0">
            <a:spAutoFit/>
          </a:bodyPr>
          <a:lstStyle/>
          <a:p>
            <a:pPr marL="626119" indent="-313059" lvl="1">
              <a:lnSpc>
                <a:spcPts val="7134"/>
              </a:lnSpc>
              <a:buFont typeface="Arial"/>
              <a:buChar char="•"/>
            </a:pPr>
            <a:r>
              <a:rPr lang="en-US" sz="2900">
                <a:solidFill>
                  <a:srgbClr val="02772E"/>
                </a:solidFill>
                <a:latin typeface="Roboto"/>
              </a:rPr>
              <a:t>Un design de site qui est très moderne et plus une facilité d’utilisation.</a:t>
            </a:r>
          </a:p>
          <a:p>
            <a:pPr marL="631375" indent="-315687" lvl="1">
              <a:lnSpc>
                <a:spcPts val="7193"/>
              </a:lnSpc>
              <a:buFont typeface="Arial"/>
              <a:buChar char="•"/>
            </a:pPr>
            <a:r>
              <a:rPr lang="en-US" sz="2924">
                <a:solidFill>
                  <a:srgbClr val="02772E"/>
                </a:solidFill>
                <a:latin typeface="Roboto"/>
              </a:rPr>
              <a:t>La meilleure expérience d’achat en ligne sur le marché.</a:t>
            </a:r>
          </a:p>
          <a:p>
            <a:pPr marL="631375" indent="-315687" lvl="1">
              <a:lnSpc>
                <a:spcPts val="7193"/>
              </a:lnSpc>
              <a:buFont typeface="Arial"/>
              <a:buChar char="•"/>
            </a:pPr>
            <a:r>
              <a:rPr lang="en-US" sz="2924">
                <a:solidFill>
                  <a:srgbClr val="02772E"/>
                </a:solidFill>
                <a:latin typeface="Roboto"/>
              </a:rPr>
              <a:t>Livraison plus rapide avec la possibilité de suivre les étapes de l’arrivages des commandes par e-mail.</a:t>
            </a:r>
          </a:p>
          <a:p>
            <a:pPr marL="631375" indent="-315687" lvl="1">
              <a:lnSpc>
                <a:spcPts val="7193"/>
              </a:lnSpc>
              <a:buFont typeface="Arial"/>
              <a:buChar char="•"/>
            </a:pPr>
            <a:r>
              <a:rPr lang="en-US" sz="2924">
                <a:solidFill>
                  <a:srgbClr val="02772E"/>
                </a:solidFill>
                <a:latin typeface="Roboto"/>
              </a:rPr>
              <a:t>Expérience exceptionnelle et technologique.</a:t>
            </a:r>
          </a:p>
          <a:p>
            <a:pPr>
              <a:lnSpc>
                <a:spcPts val="7310"/>
              </a:lnSpc>
            </a:pPr>
          </a:p>
        </p:txBody>
      </p:sp>
      <p:sp>
        <p:nvSpPr>
          <p:cNvPr name="Freeform 7" id="7"/>
          <p:cNvSpPr/>
          <p:nvPr/>
        </p:nvSpPr>
        <p:spPr>
          <a:xfrm flipH="false" flipV="false" rot="0">
            <a:off x="15510818" y="8437701"/>
            <a:ext cx="3496964" cy="2312810"/>
          </a:xfrm>
          <a:custGeom>
            <a:avLst/>
            <a:gdLst/>
            <a:ahLst/>
            <a:cxnLst/>
            <a:rect r="r" b="b" t="t" l="l"/>
            <a:pathLst>
              <a:path h="2312810" w="3496964">
                <a:moveTo>
                  <a:pt x="0" y="0"/>
                </a:moveTo>
                <a:lnTo>
                  <a:pt x="3496964" y="0"/>
                </a:lnTo>
                <a:lnTo>
                  <a:pt x="3496964" y="2312809"/>
                </a:lnTo>
                <a:lnTo>
                  <a:pt x="0" y="2312809"/>
                </a:lnTo>
                <a:lnTo>
                  <a:pt x="0" y="0"/>
                </a:lnTo>
                <a:close/>
              </a:path>
            </a:pathLst>
          </a:custGeom>
          <a:blipFill>
            <a:blip r:embed="rId2"/>
            <a:stretch>
              <a:fillRect l="0" t="-6732" r="0" b="-6732"/>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1467117" y="1343536"/>
            <a:ext cx="10805081" cy="14203311"/>
            <a:chOff x="0" y="0"/>
            <a:chExt cx="2845783" cy="3740790"/>
          </a:xfrm>
        </p:grpSpPr>
        <p:sp>
          <p:nvSpPr>
            <p:cNvPr name="Freeform 3" id="3"/>
            <p:cNvSpPr/>
            <p:nvPr/>
          </p:nvSpPr>
          <p:spPr>
            <a:xfrm flipH="false" flipV="false" rot="0">
              <a:off x="0" y="0"/>
              <a:ext cx="2845783" cy="3740789"/>
            </a:xfrm>
            <a:custGeom>
              <a:avLst/>
              <a:gdLst/>
              <a:ahLst/>
              <a:cxnLst/>
              <a:rect r="r" b="b" t="t" l="l"/>
              <a:pathLst>
                <a:path h="3740789" w="2845783">
                  <a:moveTo>
                    <a:pt x="203200" y="0"/>
                  </a:moveTo>
                  <a:lnTo>
                    <a:pt x="2845783" y="0"/>
                  </a:lnTo>
                  <a:lnTo>
                    <a:pt x="2642583" y="3740789"/>
                  </a:lnTo>
                  <a:lnTo>
                    <a:pt x="0" y="3740789"/>
                  </a:lnTo>
                  <a:lnTo>
                    <a:pt x="203200" y="0"/>
                  </a:lnTo>
                  <a:close/>
                </a:path>
              </a:pathLst>
            </a:custGeom>
            <a:solidFill>
              <a:srgbClr val="044700"/>
            </a:solidFill>
          </p:spPr>
        </p:sp>
        <p:sp>
          <p:nvSpPr>
            <p:cNvPr name="TextBox 4" id="4"/>
            <p:cNvSpPr txBox="true"/>
            <p:nvPr/>
          </p:nvSpPr>
          <p:spPr>
            <a:xfrm>
              <a:off x="101600" y="-47625"/>
              <a:ext cx="264258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3E723B"/>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093475" y="6960056"/>
            <a:ext cx="2713702" cy="1485135"/>
          </a:xfrm>
          <a:custGeom>
            <a:avLst/>
            <a:gdLst/>
            <a:ahLst/>
            <a:cxnLst/>
            <a:rect r="r" b="b" t="t" l="l"/>
            <a:pathLst>
              <a:path h="1485135" w="2713702">
                <a:moveTo>
                  <a:pt x="0" y="0"/>
                </a:moveTo>
                <a:lnTo>
                  <a:pt x="2713702" y="0"/>
                </a:lnTo>
                <a:lnTo>
                  <a:pt x="2713702" y="1485135"/>
                </a:lnTo>
                <a:lnTo>
                  <a:pt x="0" y="1485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82242" y="3896634"/>
            <a:ext cx="1974794" cy="1974794"/>
          </a:xfrm>
          <a:custGeom>
            <a:avLst/>
            <a:gdLst/>
            <a:ahLst/>
            <a:cxnLst/>
            <a:rect r="r" b="b" t="t" l="l"/>
            <a:pathLst>
              <a:path h="1974794" w="1974794">
                <a:moveTo>
                  <a:pt x="0" y="0"/>
                </a:moveTo>
                <a:lnTo>
                  <a:pt x="1974793" y="0"/>
                </a:lnTo>
                <a:lnTo>
                  <a:pt x="1974793" y="1974794"/>
                </a:lnTo>
                <a:lnTo>
                  <a:pt x="0" y="19747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596959" y="4151622"/>
            <a:ext cx="2345359" cy="1321942"/>
          </a:xfrm>
          <a:prstGeom prst="rect">
            <a:avLst/>
          </a:prstGeom>
        </p:spPr>
        <p:txBody>
          <a:bodyPr anchor="t" rtlCol="false" tIns="0" lIns="0" bIns="0" rIns="0">
            <a:spAutoFit/>
          </a:bodyPr>
          <a:lstStyle/>
          <a:p>
            <a:pPr algn="ctr">
              <a:lnSpc>
                <a:spcPts val="10885"/>
              </a:lnSpc>
            </a:pPr>
            <a:r>
              <a:rPr lang="en-US" sz="7775">
                <a:solidFill>
                  <a:srgbClr val="FFFFFF"/>
                </a:solidFill>
                <a:latin typeface="Open Sans Bold"/>
              </a:rPr>
              <a:t>5</a:t>
            </a:r>
          </a:p>
        </p:txBody>
      </p:sp>
      <p:sp>
        <p:nvSpPr>
          <p:cNvPr name="TextBox 15" id="15"/>
          <p:cNvSpPr txBox="true"/>
          <p:nvPr/>
        </p:nvSpPr>
        <p:spPr>
          <a:xfrm rot="0">
            <a:off x="2942318" y="4013228"/>
            <a:ext cx="9950291" cy="1309369"/>
          </a:xfrm>
          <a:prstGeom prst="rect">
            <a:avLst/>
          </a:prstGeom>
        </p:spPr>
        <p:txBody>
          <a:bodyPr anchor="t" rtlCol="false" tIns="0" lIns="0" bIns="0" rIns="0">
            <a:spAutoFit/>
          </a:bodyPr>
          <a:lstStyle/>
          <a:p>
            <a:pPr algn="ctr">
              <a:lnSpc>
                <a:spcPts val="10780"/>
              </a:lnSpc>
            </a:pPr>
            <a:r>
              <a:rPr lang="en-US" sz="7700">
                <a:solidFill>
                  <a:srgbClr val="3E723B"/>
                </a:solidFill>
                <a:latin typeface="Open Sans Bold"/>
              </a:rPr>
              <a:t>losange de kapferer </a:t>
            </a:r>
          </a:p>
        </p:txBody>
      </p:sp>
      <p:sp>
        <p:nvSpPr>
          <p:cNvPr name="Freeform 16" id="16"/>
          <p:cNvSpPr/>
          <p:nvPr/>
        </p:nvSpPr>
        <p:spPr>
          <a:xfrm flipH="false" flipV="false" rot="0">
            <a:off x="-1118715" y="7474834"/>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7"/>
            <a:stretch>
              <a:fillRect l="0" t="-6732" r="0" b="-6732"/>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7809"/>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4" id="4"/>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9546913"/>
            <a:ext cx="18288000" cy="1028700"/>
            <a:chOff x="0" y="0"/>
            <a:chExt cx="4816593" cy="270933"/>
          </a:xfrm>
        </p:grpSpPr>
        <p:sp>
          <p:nvSpPr>
            <p:cNvPr name="Freeform 6" id="6"/>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7" id="7"/>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1203286"/>
            <a:ext cx="13917942" cy="1294107"/>
          </a:xfrm>
          <a:prstGeom prst="rect">
            <a:avLst/>
          </a:prstGeom>
        </p:spPr>
        <p:txBody>
          <a:bodyPr anchor="t" rtlCol="false" tIns="0" lIns="0" bIns="0" rIns="0">
            <a:spAutoFit/>
          </a:bodyPr>
          <a:lstStyle/>
          <a:p>
            <a:pPr>
              <a:lnSpc>
                <a:spcPts val="10091"/>
              </a:lnSpc>
            </a:pPr>
            <a:r>
              <a:rPr lang="en-US" sz="7208">
                <a:solidFill>
                  <a:srgbClr val="044700"/>
                </a:solidFill>
                <a:latin typeface="Poppins Semi-Bold"/>
              </a:rPr>
              <a:t>5. losange de kapferer : Qui ?</a:t>
            </a:r>
          </a:p>
        </p:txBody>
      </p:sp>
      <p:sp>
        <p:nvSpPr>
          <p:cNvPr name="TextBox 9" id="9"/>
          <p:cNvSpPr txBox="true"/>
          <p:nvPr/>
        </p:nvSpPr>
        <p:spPr>
          <a:xfrm rot="0">
            <a:off x="1122549" y="3354037"/>
            <a:ext cx="14239327" cy="1315085"/>
          </a:xfrm>
          <a:prstGeom prst="rect">
            <a:avLst/>
          </a:prstGeom>
        </p:spPr>
        <p:txBody>
          <a:bodyPr anchor="t" rtlCol="false" tIns="0" lIns="0" bIns="0" rIns="0">
            <a:spAutoFit/>
          </a:bodyPr>
          <a:lstStyle/>
          <a:p>
            <a:pPr algn="just" marL="755651" indent="-377825" lvl="1">
              <a:lnSpc>
                <a:spcPts val="5320"/>
              </a:lnSpc>
              <a:buFont typeface="Arial"/>
              <a:buChar char="•"/>
            </a:pPr>
            <a:r>
              <a:rPr lang="en-US" sz="3500" spc="147">
                <a:solidFill>
                  <a:srgbClr val="000000"/>
                </a:solidFill>
                <a:latin typeface="Roboto"/>
              </a:rPr>
              <a:t>Des ménages à la maison qui cherchent le beurre et le sucre pendant la période de crise et n'ont pas les trouvé</a:t>
            </a:r>
          </a:p>
        </p:txBody>
      </p:sp>
      <p:sp>
        <p:nvSpPr>
          <p:cNvPr name="TextBox 10" id="10"/>
          <p:cNvSpPr txBox="true"/>
          <p:nvPr/>
        </p:nvSpPr>
        <p:spPr>
          <a:xfrm rot="0">
            <a:off x="1122549" y="5405720"/>
            <a:ext cx="14407819" cy="1235075"/>
          </a:xfrm>
          <a:prstGeom prst="rect">
            <a:avLst/>
          </a:prstGeom>
        </p:spPr>
        <p:txBody>
          <a:bodyPr anchor="t" rtlCol="false" tIns="0" lIns="0" bIns="0" rIns="0">
            <a:spAutoFit/>
          </a:bodyPr>
          <a:lstStyle/>
          <a:p>
            <a:pPr algn="just" marL="755651" indent="-377825" lvl="1">
              <a:lnSpc>
                <a:spcPts val="4900"/>
              </a:lnSpc>
              <a:buFont typeface="Arial"/>
              <a:buChar char="•"/>
            </a:pPr>
            <a:r>
              <a:rPr lang="en-US" sz="3500" spc="147">
                <a:solidFill>
                  <a:srgbClr val="000000"/>
                </a:solidFill>
                <a:latin typeface="Roboto"/>
              </a:rPr>
              <a:t>Certains sportifs tentent de modifier leur régime alimentaire en se tournant vers des protéines, des légumes et des fruits frais.</a:t>
            </a:r>
          </a:p>
        </p:txBody>
      </p:sp>
      <p:sp>
        <p:nvSpPr>
          <p:cNvPr name="TextBox 11" id="11"/>
          <p:cNvSpPr txBox="true"/>
          <p:nvPr/>
        </p:nvSpPr>
        <p:spPr>
          <a:xfrm rot="0">
            <a:off x="1122549" y="7377393"/>
            <a:ext cx="14239327" cy="123507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000000"/>
                </a:solidFill>
                <a:latin typeface="Roboto"/>
              </a:rPr>
              <a:t>Des clients qui commandent des accessoires auprès des Small business pour les encourager</a:t>
            </a:r>
          </a:p>
        </p:txBody>
      </p:sp>
      <p:sp>
        <p:nvSpPr>
          <p:cNvPr name="Freeform 12" id="12"/>
          <p:cNvSpPr/>
          <p:nvPr/>
        </p:nvSpPr>
        <p:spPr>
          <a:xfrm flipH="false" flipV="false" rot="0">
            <a:off x="14700594" y="7307545"/>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2"/>
            <a:stretch>
              <a:fillRect l="0" t="-6732" r="0" b="-6732"/>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693951"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AutoShape 5" id="5"/>
          <p:cNvSpPr/>
          <p:nvPr/>
        </p:nvSpPr>
        <p:spPr>
          <a:xfrm>
            <a:off x="-2806340" y="7710602"/>
            <a:ext cx="23541974" cy="0"/>
          </a:xfrm>
          <a:prstGeom prst="line">
            <a:avLst/>
          </a:prstGeom>
          <a:ln cap="flat" w="19050">
            <a:solidFill>
              <a:srgbClr val="211F1C"/>
            </a:solidFill>
            <a:prstDash val="solid"/>
            <a:headEnd type="none" len="sm" w="sm"/>
            <a:tailEnd type="none" len="sm" w="sm"/>
          </a:ln>
        </p:spPr>
      </p:sp>
      <p:sp>
        <p:nvSpPr>
          <p:cNvPr name="AutoShape 6" id="6"/>
          <p:cNvSpPr/>
          <p:nvPr/>
        </p:nvSpPr>
        <p:spPr>
          <a:xfrm flipH="true">
            <a:off x="2552993" y="6924961"/>
            <a:ext cx="0" cy="796637"/>
          </a:xfrm>
          <a:prstGeom prst="line">
            <a:avLst/>
          </a:prstGeom>
          <a:ln cap="flat" w="19050">
            <a:solidFill>
              <a:srgbClr val="211F1C"/>
            </a:solidFill>
            <a:prstDash val="solid"/>
            <a:headEnd type="none" len="sm" w="sm"/>
            <a:tailEnd type="none" len="sm" w="sm"/>
          </a:ln>
        </p:spPr>
      </p:sp>
      <p:grpSp>
        <p:nvGrpSpPr>
          <p:cNvPr name="Group 7" id="7"/>
          <p:cNvGrpSpPr/>
          <p:nvPr/>
        </p:nvGrpSpPr>
        <p:grpSpPr>
          <a:xfrm rot="0">
            <a:off x="640043" y="3835836"/>
            <a:ext cx="3825900" cy="3089124"/>
            <a:chOff x="0" y="0"/>
            <a:chExt cx="872834" cy="704747"/>
          </a:xfrm>
        </p:grpSpPr>
        <p:sp>
          <p:nvSpPr>
            <p:cNvPr name="Freeform 8" id="8"/>
            <p:cNvSpPr/>
            <p:nvPr/>
          </p:nvSpPr>
          <p:spPr>
            <a:xfrm flipH="false" flipV="false" rot="0">
              <a:off x="0" y="0"/>
              <a:ext cx="872834" cy="704747"/>
            </a:xfrm>
            <a:custGeom>
              <a:avLst/>
              <a:gdLst/>
              <a:ahLst/>
              <a:cxnLst/>
              <a:rect r="r" b="b" t="t" l="l"/>
              <a:pathLst>
                <a:path h="704747" w="872834">
                  <a:moveTo>
                    <a:pt x="72848" y="0"/>
                  </a:moveTo>
                  <a:lnTo>
                    <a:pt x="799986" y="0"/>
                  </a:lnTo>
                  <a:cubicBezTo>
                    <a:pt x="819306" y="0"/>
                    <a:pt x="837835" y="7675"/>
                    <a:pt x="851497" y="21337"/>
                  </a:cubicBezTo>
                  <a:cubicBezTo>
                    <a:pt x="865159" y="34998"/>
                    <a:pt x="872834" y="53527"/>
                    <a:pt x="872834" y="72848"/>
                  </a:cubicBezTo>
                  <a:lnTo>
                    <a:pt x="872834" y="631899"/>
                  </a:lnTo>
                  <a:cubicBezTo>
                    <a:pt x="872834" y="651219"/>
                    <a:pt x="865159" y="669749"/>
                    <a:pt x="851497" y="683410"/>
                  </a:cubicBezTo>
                  <a:cubicBezTo>
                    <a:pt x="837835" y="697072"/>
                    <a:pt x="819306" y="704747"/>
                    <a:pt x="799986" y="704747"/>
                  </a:cubicBezTo>
                  <a:lnTo>
                    <a:pt x="72848" y="704747"/>
                  </a:lnTo>
                  <a:cubicBezTo>
                    <a:pt x="53527" y="704747"/>
                    <a:pt x="34998" y="697072"/>
                    <a:pt x="21337" y="683410"/>
                  </a:cubicBezTo>
                  <a:cubicBezTo>
                    <a:pt x="7675" y="669749"/>
                    <a:pt x="0" y="651219"/>
                    <a:pt x="0" y="631899"/>
                  </a:cubicBezTo>
                  <a:lnTo>
                    <a:pt x="0" y="72848"/>
                  </a:lnTo>
                  <a:cubicBezTo>
                    <a:pt x="0" y="53527"/>
                    <a:pt x="7675" y="34998"/>
                    <a:pt x="21337" y="21337"/>
                  </a:cubicBezTo>
                  <a:cubicBezTo>
                    <a:pt x="34998" y="7675"/>
                    <a:pt x="53527" y="0"/>
                    <a:pt x="72848" y="0"/>
                  </a:cubicBezTo>
                  <a:close/>
                </a:path>
              </a:pathLst>
            </a:custGeom>
            <a:solidFill>
              <a:srgbClr val="F1F1F1"/>
            </a:solidFill>
            <a:ln w="19050" cap="rnd">
              <a:solidFill>
                <a:srgbClr val="000000"/>
              </a:solidFill>
              <a:prstDash val="solid"/>
              <a:round/>
            </a:ln>
          </p:spPr>
        </p:sp>
        <p:sp>
          <p:nvSpPr>
            <p:cNvPr name="TextBox 9" id="9"/>
            <p:cNvSpPr txBox="true"/>
            <p:nvPr/>
          </p:nvSpPr>
          <p:spPr>
            <a:xfrm>
              <a:off x="0" y="-38100"/>
              <a:ext cx="872834" cy="742847"/>
            </a:xfrm>
            <a:prstGeom prst="rect">
              <a:avLst/>
            </a:prstGeom>
          </p:spPr>
          <p:txBody>
            <a:bodyPr anchor="ctr" rtlCol="false" tIns="58646" lIns="58646" bIns="58646" rIns="58646"/>
            <a:lstStyle/>
            <a:p>
              <a:pPr algn="ctr">
                <a:lnSpc>
                  <a:spcPts val="2116"/>
                </a:lnSpc>
              </a:pPr>
            </a:p>
          </p:txBody>
        </p:sp>
      </p:grpSp>
      <p:sp>
        <p:nvSpPr>
          <p:cNvPr name="TextBox 10" id="10"/>
          <p:cNvSpPr txBox="true"/>
          <p:nvPr/>
        </p:nvSpPr>
        <p:spPr>
          <a:xfrm rot="0">
            <a:off x="915248" y="4039067"/>
            <a:ext cx="3256441" cy="2522552"/>
          </a:xfrm>
          <a:prstGeom prst="rect">
            <a:avLst/>
          </a:prstGeom>
        </p:spPr>
        <p:txBody>
          <a:bodyPr anchor="t" rtlCol="false" tIns="0" lIns="0" bIns="0" rIns="0">
            <a:spAutoFit/>
          </a:bodyPr>
          <a:lstStyle/>
          <a:p>
            <a:pPr algn="ctr" marL="0" indent="0" lvl="0">
              <a:lnSpc>
                <a:spcPts val="5055"/>
              </a:lnSpc>
            </a:pPr>
            <a:r>
              <a:rPr lang="en-US" sz="3139" spc="427">
                <a:solidFill>
                  <a:srgbClr val="211F1C"/>
                </a:solidFill>
                <a:latin typeface="Roboto"/>
              </a:rPr>
              <a:t>MEILLEURE GESTION DE L’EMPLOI DU TEMPS</a:t>
            </a:r>
          </a:p>
        </p:txBody>
      </p:sp>
      <p:sp>
        <p:nvSpPr>
          <p:cNvPr name="AutoShape 11" id="11"/>
          <p:cNvSpPr/>
          <p:nvPr/>
        </p:nvSpPr>
        <p:spPr>
          <a:xfrm flipH="true">
            <a:off x="6872344" y="6913965"/>
            <a:ext cx="0" cy="796637"/>
          </a:xfrm>
          <a:prstGeom prst="line">
            <a:avLst/>
          </a:prstGeom>
          <a:ln cap="flat" w="19050">
            <a:solidFill>
              <a:srgbClr val="211F1C"/>
            </a:solidFill>
            <a:prstDash val="solid"/>
            <a:headEnd type="none" len="sm" w="sm"/>
            <a:tailEnd type="none" len="sm" w="sm"/>
          </a:ln>
        </p:spPr>
      </p:sp>
      <p:grpSp>
        <p:nvGrpSpPr>
          <p:cNvPr name="Group 12" id="12"/>
          <p:cNvGrpSpPr/>
          <p:nvPr/>
        </p:nvGrpSpPr>
        <p:grpSpPr>
          <a:xfrm rot="0">
            <a:off x="4959394" y="3824840"/>
            <a:ext cx="3825900" cy="3089124"/>
            <a:chOff x="0" y="0"/>
            <a:chExt cx="872834" cy="704747"/>
          </a:xfrm>
        </p:grpSpPr>
        <p:sp>
          <p:nvSpPr>
            <p:cNvPr name="Freeform 13" id="13"/>
            <p:cNvSpPr/>
            <p:nvPr/>
          </p:nvSpPr>
          <p:spPr>
            <a:xfrm flipH="false" flipV="false" rot="0">
              <a:off x="0" y="0"/>
              <a:ext cx="872834" cy="704747"/>
            </a:xfrm>
            <a:custGeom>
              <a:avLst/>
              <a:gdLst/>
              <a:ahLst/>
              <a:cxnLst/>
              <a:rect r="r" b="b" t="t" l="l"/>
              <a:pathLst>
                <a:path h="704747" w="872834">
                  <a:moveTo>
                    <a:pt x="72848" y="0"/>
                  </a:moveTo>
                  <a:lnTo>
                    <a:pt x="799986" y="0"/>
                  </a:lnTo>
                  <a:cubicBezTo>
                    <a:pt x="819306" y="0"/>
                    <a:pt x="837835" y="7675"/>
                    <a:pt x="851497" y="21337"/>
                  </a:cubicBezTo>
                  <a:cubicBezTo>
                    <a:pt x="865159" y="34998"/>
                    <a:pt x="872834" y="53527"/>
                    <a:pt x="872834" y="72848"/>
                  </a:cubicBezTo>
                  <a:lnTo>
                    <a:pt x="872834" y="631899"/>
                  </a:lnTo>
                  <a:cubicBezTo>
                    <a:pt x="872834" y="651219"/>
                    <a:pt x="865159" y="669749"/>
                    <a:pt x="851497" y="683410"/>
                  </a:cubicBezTo>
                  <a:cubicBezTo>
                    <a:pt x="837835" y="697072"/>
                    <a:pt x="819306" y="704747"/>
                    <a:pt x="799986" y="704747"/>
                  </a:cubicBezTo>
                  <a:lnTo>
                    <a:pt x="72848" y="704747"/>
                  </a:lnTo>
                  <a:cubicBezTo>
                    <a:pt x="53527" y="704747"/>
                    <a:pt x="34998" y="697072"/>
                    <a:pt x="21337" y="683410"/>
                  </a:cubicBezTo>
                  <a:cubicBezTo>
                    <a:pt x="7675" y="669749"/>
                    <a:pt x="0" y="651219"/>
                    <a:pt x="0" y="631899"/>
                  </a:cubicBezTo>
                  <a:lnTo>
                    <a:pt x="0" y="72848"/>
                  </a:lnTo>
                  <a:cubicBezTo>
                    <a:pt x="0" y="53527"/>
                    <a:pt x="7675" y="34998"/>
                    <a:pt x="21337" y="21337"/>
                  </a:cubicBezTo>
                  <a:cubicBezTo>
                    <a:pt x="34998" y="7675"/>
                    <a:pt x="53527" y="0"/>
                    <a:pt x="72848" y="0"/>
                  </a:cubicBezTo>
                  <a:close/>
                </a:path>
              </a:pathLst>
            </a:custGeom>
            <a:solidFill>
              <a:srgbClr val="F1F1F1"/>
            </a:solidFill>
            <a:ln w="19050" cap="rnd">
              <a:solidFill>
                <a:srgbClr val="000000"/>
              </a:solidFill>
              <a:prstDash val="solid"/>
              <a:round/>
            </a:ln>
          </p:spPr>
        </p:sp>
        <p:sp>
          <p:nvSpPr>
            <p:cNvPr name="TextBox 14" id="14"/>
            <p:cNvSpPr txBox="true"/>
            <p:nvPr/>
          </p:nvSpPr>
          <p:spPr>
            <a:xfrm>
              <a:off x="0" y="-38100"/>
              <a:ext cx="872834" cy="742847"/>
            </a:xfrm>
            <a:prstGeom prst="rect">
              <a:avLst/>
            </a:prstGeom>
          </p:spPr>
          <p:txBody>
            <a:bodyPr anchor="ctr" rtlCol="false" tIns="58646" lIns="58646" bIns="58646" rIns="58646"/>
            <a:lstStyle/>
            <a:p>
              <a:pPr algn="ctr">
                <a:lnSpc>
                  <a:spcPts val="2116"/>
                </a:lnSpc>
              </a:pPr>
            </a:p>
          </p:txBody>
        </p:sp>
      </p:grpSp>
      <p:sp>
        <p:nvSpPr>
          <p:cNvPr name="AutoShape 15" id="15"/>
          <p:cNvSpPr/>
          <p:nvPr/>
        </p:nvSpPr>
        <p:spPr>
          <a:xfrm>
            <a:off x="11191695" y="6913965"/>
            <a:ext cx="0" cy="796637"/>
          </a:xfrm>
          <a:prstGeom prst="line">
            <a:avLst/>
          </a:prstGeom>
          <a:ln cap="flat" w="19050">
            <a:solidFill>
              <a:srgbClr val="211F1C"/>
            </a:solidFill>
            <a:prstDash val="solid"/>
            <a:headEnd type="none" len="sm" w="sm"/>
            <a:tailEnd type="none" len="sm" w="sm"/>
          </a:ln>
        </p:spPr>
      </p:sp>
      <p:grpSp>
        <p:nvGrpSpPr>
          <p:cNvPr name="Group 16" id="16"/>
          <p:cNvGrpSpPr/>
          <p:nvPr/>
        </p:nvGrpSpPr>
        <p:grpSpPr>
          <a:xfrm rot="0">
            <a:off x="9278745" y="3824840"/>
            <a:ext cx="3825900" cy="3089124"/>
            <a:chOff x="0" y="0"/>
            <a:chExt cx="872834" cy="704747"/>
          </a:xfrm>
        </p:grpSpPr>
        <p:sp>
          <p:nvSpPr>
            <p:cNvPr name="Freeform 17" id="17"/>
            <p:cNvSpPr/>
            <p:nvPr/>
          </p:nvSpPr>
          <p:spPr>
            <a:xfrm flipH="false" flipV="false" rot="0">
              <a:off x="0" y="0"/>
              <a:ext cx="872834" cy="704747"/>
            </a:xfrm>
            <a:custGeom>
              <a:avLst/>
              <a:gdLst/>
              <a:ahLst/>
              <a:cxnLst/>
              <a:rect r="r" b="b" t="t" l="l"/>
              <a:pathLst>
                <a:path h="704747" w="872834">
                  <a:moveTo>
                    <a:pt x="72848" y="0"/>
                  </a:moveTo>
                  <a:lnTo>
                    <a:pt x="799986" y="0"/>
                  </a:lnTo>
                  <a:cubicBezTo>
                    <a:pt x="819306" y="0"/>
                    <a:pt x="837835" y="7675"/>
                    <a:pt x="851497" y="21337"/>
                  </a:cubicBezTo>
                  <a:cubicBezTo>
                    <a:pt x="865159" y="34998"/>
                    <a:pt x="872834" y="53527"/>
                    <a:pt x="872834" y="72848"/>
                  </a:cubicBezTo>
                  <a:lnTo>
                    <a:pt x="872834" y="631899"/>
                  </a:lnTo>
                  <a:cubicBezTo>
                    <a:pt x="872834" y="651219"/>
                    <a:pt x="865159" y="669749"/>
                    <a:pt x="851497" y="683410"/>
                  </a:cubicBezTo>
                  <a:cubicBezTo>
                    <a:pt x="837835" y="697072"/>
                    <a:pt x="819306" y="704747"/>
                    <a:pt x="799986" y="704747"/>
                  </a:cubicBezTo>
                  <a:lnTo>
                    <a:pt x="72848" y="704747"/>
                  </a:lnTo>
                  <a:cubicBezTo>
                    <a:pt x="53527" y="704747"/>
                    <a:pt x="34998" y="697072"/>
                    <a:pt x="21337" y="683410"/>
                  </a:cubicBezTo>
                  <a:cubicBezTo>
                    <a:pt x="7675" y="669749"/>
                    <a:pt x="0" y="651219"/>
                    <a:pt x="0" y="631899"/>
                  </a:cubicBezTo>
                  <a:lnTo>
                    <a:pt x="0" y="72848"/>
                  </a:lnTo>
                  <a:cubicBezTo>
                    <a:pt x="0" y="53527"/>
                    <a:pt x="7675" y="34998"/>
                    <a:pt x="21337" y="21337"/>
                  </a:cubicBezTo>
                  <a:cubicBezTo>
                    <a:pt x="34998" y="7675"/>
                    <a:pt x="53527" y="0"/>
                    <a:pt x="72848" y="0"/>
                  </a:cubicBezTo>
                  <a:close/>
                </a:path>
              </a:pathLst>
            </a:custGeom>
            <a:solidFill>
              <a:srgbClr val="F1F1F1"/>
            </a:solidFill>
            <a:ln w="19050" cap="rnd">
              <a:solidFill>
                <a:srgbClr val="000000"/>
              </a:solidFill>
              <a:prstDash val="solid"/>
              <a:round/>
            </a:ln>
          </p:spPr>
        </p:sp>
        <p:sp>
          <p:nvSpPr>
            <p:cNvPr name="TextBox 18" id="18"/>
            <p:cNvSpPr txBox="true"/>
            <p:nvPr/>
          </p:nvSpPr>
          <p:spPr>
            <a:xfrm>
              <a:off x="0" y="-38100"/>
              <a:ext cx="872834" cy="742847"/>
            </a:xfrm>
            <a:prstGeom prst="rect">
              <a:avLst/>
            </a:prstGeom>
          </p:spPr>
          <p:txBody>
            <a:bodyPr anchor="ctr" rtlCol="false" tIns="58646" lIns="58646" bIns="58646" rIns="58646"/>
            <a:lstStyle/>
            <a:p>
              <a:pPr algn="ctr">
                <a:lnSpc>
                  <a:spcPts val="2116"/>
                </a:lnSpc>
              </a:pPr>
            </a:p>
          </p:txBody>
        </p:sp>
      </p:grpSp>
      <p:sp>
        <p:nvSpPr>
          <p:cNvPr name="AutoShape 19" id="19"/>
          <p:cNvSpPr/>
          <p:nvPr/>
        </p:nvSpPr>
        <p:spPr>
          <a:xfrm>
            <a:off x="15511046" y="6913965"/>
            <a:ext cx="0" cy="796637"/>
          </a:xfrm>
          <a:prstGeom prst="line">
            <a:avLst/>
          </a:prstGeom>
          <a:ln cap="flat" w="19050">
            <a:solidFill>
              <a:srgbClr val="211F1C"/>
            </a:solidFill>
            <a:prstDash val="solid"/>
            <a:headEnd type="none" len="sm" w="sm"/>
            <a:tailEnd type="none" len="sm" w="sm"/>
          </a:ln>
        </p:spPr>
      </p:sp>
      <p:grpSp>
        <p:nvGrpSpPr>
          <p:cNvPr name="Group 20" id="20"/>
          <p:cNvGrpSpPr/>
          <p:nvPr/>
        </p:nvGrpSpPr>
        <p:grpSpPr>
          <a:xfrm rot="0">
            <a:off x="13598095" y="3824840"/>
            <a:ext cx="3825900" cy="3089124"/>
            <a:chOff x="0" y="0"/>
            <a:chExt cx="872834" cy="704747"/>
          </a:xfrm>
        </p:grpSpPr>
        <p:sp>
          <p:nvSpPr>
            <p:cNvPr name="Freeform 21" id="21"/>
            <p:cNvSpPr/>
            <p:nvPr/>
          </p:nvSpPr>
          <p:spPr>
            <a:xfrm flipH="false" flipV="false" rot="0">
              <a:off x="0" y="0"/>
              <a:ext cx="872834" cy="704747"/>
            </a:xfrm>
            <a:custGeom>
              <a:avLst/>
              <a:gdLst/>
              <a:ahLst/>
              <a:cxnLst/>
              <a:rect r="r" b="b" t="t" l="l"/>
              <a:pathLst>
                <a:path h="704747" w="872834">
                  <a:moveTo>
                    <a:pt x="72848" y="0"/>
                  </a:moveTo>
                  <a:lnTo>
                    <a:pt x="799986" y="0"/>
                  </a:lnTo>
                  <a:cubicBezTo>
                    <a:pt x="819306" y="0"/>
                    <a:pt x="837835" y="7675"/>
                    <a:pt x="851497" y="21337"/>
                  </a:cubicBezTo>
                  <a:cubicBezTo>
                    <a:pt x="865159" y="34998"/>
                    <a:pt x="872834" y="53527"/>
                    <a:pt x="872834" y="72848"/>
                  </a:cubicBezTo>
                  <a:lnTo>
                    <a:pt x="872834" y="631899"/>
                  </a:lnTo>
                  <a:cubicBezTo>
                    <a:pt x="872834" y="651219"/>
                    <a:pt x="865159" y="669749"/>
                    <a:pt x="851497" y="683410"/>
                  </a:cubicBezTo>
                  <a:cubicBezTo>
                    <a:pt x="837835" y="697072"/>
                    <a:pt x="819306" y="704747"/>
                    <a:pt x="799986" y="704747"/>
                  </a:cubicBezTo>
                  <a:lnTo>
                    <a:pt x="72848" y="704747"/>
                  </a:lnTo>
                  <a:cubicBezTo>
                    <a:pt x="53527" y="704747"/>
                    <a:pt x="34998" y="697072"/>
                    <a:pt x="21337" y="683410"/>
                  </a:cubicBezTo>
                  <a:cubicBezTo>
                    <a:pt x="7675" y="669749"/>
                    <a:pt x="0" y="651219"/>
                    <a:pt x="0" y="631899"/>
                  </a:cubicBezTo>
                  <a:lnTo>
                    <a:pt x="0" y="72848"/>
                  </a:lnTo>
                  <a:cubicBezTo>
                    <a:pt x="0" y="53527"/>
                    <a:pt x="7675" y="34998"/>
                    <a:pt x="21337" y="21337"/>
                  </a:cubicBezTo>
                  <a:cubicBezTo>
                    <a:pt x="34998" y="7675"/>
                    <a:pt x="53527" y="0"/>
                    <a:pt x="72848" y="0"/>
                  </a:cubicBezTo>
                  <a:close/>
                </a:path>
              </a:pathLst>
            </a:custGeom>
            <a:solidFill>
              <a:srgbClr val="F1F1F1"/>
            </a:solidFill>
            <a:ln w="19050" cap="rnd">
              <a:solidFill>
                <a:srgbClr val="000000"/>
              </a:solidFill>
              <a:prstDash val="solid"/>
              <a:round/>
            </a:ln>
          </p:spPr>
        </p:sp>
        <p:sp>
          <p:nvSpPr>
            <p:cNvPr name="TextBox 22" id="22"/>
            <p:cNvSpPr txBox="true"/>
            <p:nvPr/>
          </p:nvSpPr>
          <p:spPr>
            <a:xfrm>
              <a:off x="0" y="-38100"/>
              <a:ext cx="872834" cy="742847"/>
            </a:xfrm>
            <a:prstGeom prst="rect">
              <a:avLst/>
            </a:prstGeom>
          </p:spPr>
          <p:txBody>
            <a:bodyPr anchor="ctr" rtlCol="false" tIns="58646" lIns="58646" bIns="58646" rIns="58646"/>
            <a:lstStyle/>
            <a:p>
              <a:pPr algn="ctr">
                <a:lnSpc>
                  <a:spcPts val="2116"/>
                </a:lnSpc>
              </a:pPr>
            </a:p>
          </p:txBody>
        </p:sp>
      </p:grpSp>
      <p:grpSp>
        <p:nvGrpSpPr>
          <p:cNvPr name="Group 23" id="23"/>
          <p:cNvGrpSpPr/>
          <p:nvPr/>
        </p:nvGrpSpPr>
        <p:grpSpPr>
          <a:xfrm rot="0">
            <a:off x="0" y="-287809"/>
            <a:ext cx="18288000" cy="1028700"/>
            <a:chOff x="0" y="0"/>
            <a:chExt cx="4816593" cy="270933"/>
          </a:xfrm>
        </p:grpSpPr>
        <p:sp>
          <p:nvSpPr>
            <p:cNvPr name="Freeform 24" id="24"/>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25" id="25"/>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79353" y="9485147"/>
            <a:ext cx="18288000" cy="1028700"/>
            <a:chOff x="0" y="0"/>
            <a:chExt cx="4816593" cy="270933"/>
          </a:xfrm>
        </p:grpSpPr>
        <p:sp>
          <p:nvSpPr>
            <p:cNvPr name="Freeform 27" id="27"/>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28" id="28"/>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320650" y="1046129"/>
            <a:ext cx="16230600" cy="1294107"/>
          </a:xfrm>
          <a:prstGeom prst="rect">
            <a:avLst/>
          </a:prstGeom>
        </p:spPr>
        <p:txBody>
          <a:bodyPr anchor="t" rtlCol="false" tIns="0" lIns="0" bIns="0" rIns="0">
            <a:spAutoFit/>
          </a:bodyPr>
          <a:lstStyle/>
          <a:p>
            <a:pPr>
              <a:lnSpc>
                <a:spcPts val="10091"/>
              </a:lnSpc>
            </a:pPr>
            <a:r>
              <a:rPr lang="en-US" sz="7208">
                <a:solidFill>
                  <a:srgbClr val="044700"/>
                </a:solidFill>
                <a:latin typeface="Poppins Semi-Bold"/>
              </a:rPr>
              <a:t>5. losange de Kapferer : Pourquoi ?</a:t>
            </a:r>
          </a:p>
        </p:txBody>
      </p:sp>
      <p:sp>
        <p:nvSpPr>
          <p:cNvPr name="TextBox 30" id="30"/>
          <p:cNvSpPr txBox="true"/>
          <p:nvPr/>
        </p:nvSpPr>
        <p:spPr>
          <a:xfrm rot="0">
            <a:off x="5234599" y="4284936"/>
            <a:ext cx="3256441" cy="1884377"/>
          </a:xfrm>
          <a:prstGeom prst="rect">
            <a:avLst/>
          </a:prstGeom>
        </p:spPr>
        <p:txBody>
          <a:bodyPr anchor="t" rtlCol="false" tIns="0" lIns="0" bIns="0" rIns="0">
            <a:spAutoFit/>
          </a:bodyPr>
          <a:lstStyle/>
          <a:p>
            <a:pPr algn="ctr" marL="0" indent="0" lvl="0">
              <a:lnSpc>
                <a:spcPts val="5055"/>
              </a:lnSpc>
            </a:pPr>
            <a:r>
              <a:rPr lang="en-US" sz="3139" spc="427">
                <a:solidFill>
                  <a:srgbClr val="211F1C"/>
                </a:solidFill>
                <a:latin typeface="Roboto"/>
              </a:rPr>
              <a:t>GESTION DU BUDGET POUR LES COURSES</a:t>
            </a:r>
          </a:p>
        </p:txBody>
      </p:sp>
      <p:sp>
        <p:nvSpPr>
          <p:cNvPr name="TextBox 31" id="31"/>
          <p:cNvSpPr txBox="true"/>
          <p:nvPr/>
        </p:nvSpPr>
        <p:spPr>
          <a:xfrm rot="0">
            <a:off x="9357788" y="4284936"/>
            <a:ext cx="3686863" cy="1857883"/>
          </a:xfrm>
          <a:prstGeom prst="rect">
            <a:avLst/>
          </a:prstGeom>
        </p:spPr>
        <p:txBody>
          <a:bodyPr anchor="t" rtlCol="false" tIns="0" lIns="0" bIns="0" rIns="0">
            <a:spAutoFit/>
          </a:bodyPr>
          <a:lstStyle/>
          <a:p>
            <a:pPr algn="ctr">
              <a:lnSpc>
                <a:spcPts val="4991"/>
              </a:lnSpc>
            </a:pPr>
            <a:r>
              <a:rPr lang="en-US" sz="3100" spc="421">
                <a:solidFill>
                  <a:srgbClr val="211F1C"/>
                </a:solidFill>
                <a:latin typeface="Roboto"/>
              </a:rPr>
              <a:t>AVANTAGE D’INFORMA</a:t>
            </a:r>
          </a:p>
          <a:p>
            <a:pPr algn="ctr" marL="0" indent="0" lvl="0">
              <a:lnSpc>
                <a:spcPts val="4991"/>
              </a:lnSpc>
            </a:pPr>
            <a:r>
              <a:rPr lang="en-US" sz="3100" spc="421">
                <a:solidFill>
                  <a:srgbClr val="211F1C"/>
                </a:solidFill>
                <a:latin typeface="Roboto"/>
              </a:rPr>
              <a:t>-TIONS</a:t>
            </a:r>
            <a:r>
              <a:rPr lang="en-US" sz="3100" spc="421">
                <a:solidFill>
                  <a:srgbClr val="211F1C"/>
                </a:solidFill>
                <a:latin typeface="Roboto"/>
              </a:rPr>
              <a:t> </a:t>
            </a:r>
          </a:p>
        </p:txBody>
      </p:sp>
      <p:sp>
        <p:nvSpPr>
          <p:cNvPr name="TextBox 32" id="32"/>
          <p:cNvSpPr txBox="true"/>
          <p:nvPr/>
        </p:nvSpPr>
        <p:spPr>
          <a:xfrm rot="0">
            <a:off x="13873300" y="4039067"/>
            <a:ext cx="3256441" cy="2522552"/>
          </a:xfrm>
          <a:prstGeom prst="rect">
            <a:avLst/>
          </a:prstGeom>
        </p:spPr>
        <p:txBody>
          <a:bodyPr anchor="t" rtlCol="false" tIns="0" lIns="0" bIns="0" rIns="0">
            <a:spAutoFit/>
          </a:bodyPr>
          <a:lstStyle/>
          <a:p>
            <a:pPr algn="ctr" marL="0" indent="0" lvl="0">
              <a:lnSpc>
                <a:spcPts val="5055"/>
              </a:lnSpc>
            </a:pPr>
            <a:r>
              <a:rPr lang="en-US" sz="3139" spc="427">
                <a:solidFill>
                  <a:srgbClr val="211F1C"/>
                </a:solidFill>
                <a:latin typeface="Roboto"/>
              </a:rPr>
              <a:t>ACCÉDER À DES PRODUITS DIVERSIFIÉS</a:t>
            </a:r>
            <a:r>
              <a:rPr lang="en-US" sz="3139" spc="427">
                <a:solidFill>
                  <a:srgbClr val="211F1C"/>
                </a:solidFill>
                <a:latin typeface="Roboto"/>
              </a:rPr>
              <a:t> </a:t>
            </a:r>
          </a:p>
        </p:txBody>
      </p:sp>
      <p:sp>
        <p:nvSpPr>
          <p:cNvPr name="Freeform 33" id="33"/>
          <p:cNvSpPr/>
          <p:nvPr/>
        </p:nvSpPr>
        <p:spPr>
          <a:xfrm flipH="false" flipV="false" rot="0">
            <a:off x="14571035" y="7312283"/>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4"/>
            <a:stretch>
              <a:fillRect l="0" t="-6732" r="0" b="-6732"/>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27625" y="347527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4700"/>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7498413" y="3553666"/>
            <a:ext cx="2929322" cy="292931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6666" t="0" r="-16666" b="0"/>
              </a:stretch>
            </a:blipFill>
          </p:spPr>
        </p:sp>
      </p:grpSp>
      <p:grpSp>
        <p:nvGrpSpPr>
          <p:cNvPr name="Group 7" id="7"/>
          <p:cNvGrpSpPr/>
          <p:nvPr/>
        </p:nvGrpSpPr>
        <p:grpSpPr>
          <a:xfrm rot="0">
            <a:off x="12575030" y="3475271"/>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4700"/>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12656229" y="3553666"/>
            <a:ext cx="2923703" cy="2923691"/>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12976" r="0" b="-12976"/>
              </a:stretch>
            </a:blipFill>
          </p:spPr>
        </p:sp>
      </p:grpSp>
      <p:grpSp>
        <p:nvGrpSpPr>
          <p:cNvPr name="Group 12" id="12"/>
          <p:cNvGrpSpPr/>
          <p:nvPr/>
        </p:nvGrpSpPr>
        <p:grpSpPr>
          <a:xfrm rot="0">
            <a:off x="1028700" y="1028700"/>
            <a:ext cx="16230600" cy="1778723"/>
            <a:chOff x="0" y="0"/>
            <a:chExt cx="4274726" cy="468470"/>
          </a:xfrm>
        </p:grpSpPr>
        <p:sp>
          <p:nvSpPr>
            <p:cNvPr name="Freeform 13" id="13"/>
            <p:cNvSpPr/>
            <p:nvPr/>
          </p:nvSpPr>
          <p:spPr>
            <a:xfrm flipH="false" flipV="false" rot="0">
              <a:off x="0" y="0"/>
              <a:ext cx="4274726" cy="468470"/>
            </a:xfrm>
            <a:custGeom>
              <a:avLst/>
              <a:gdLst/>
              <a:ahLst/>
              <a:cxnLst/>
              <a:rect r="r" b="b" t="t" l="l"/>
              <a:pathLst>
                <a:path h="468470" w="4274726">
                  <a:moveTo>
                    <a:pt x="0" y="0"/>
                  </a:moveTo>
                  <a:lnTo>
                    <a:pt x="4274726" y="0"/>
                  </a:lnTo>
                  <a:lnTo>
                    <a:pt x="4274726" y="468470"/>
                  </a:lnTo>
                  <a:lnTo>
                    <a:pt x="0" y="468470"/>
                  </a:lnTo>
                  <a:close/>
                </a:path>
              </a:pathLst>
            </a:custGeom>
            <a:solidFill>
              <a:srgbClr val="044700"/>
            </a:solidFill>
          </p:spPr>
        </p:sp>
        <p:sp>
          <p:nvSpPr>
            <p:cNvPr name="TextBox 14" id="14"/>
            <p:cNvSpPr txBox="true"/>
            <p:nvPr/>
          </p:nvSpPr>
          <p:spPr>
            <a:xfrm>
              <a:off x="0" y="-47625"/>
              <a:ext cx="4274726" cy="51609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700445">
            <a:off x="-694085" y="9350439"/>
            <a:ext cx="10246396" cy="2487848"/>
            <a:chOff x="0" y="0"/>
            <a:chExt cx="2698639" cy="655236"/>
          </a:xfrm>
        </p:grpSpPr>
        <p:sp>
          <p:nvSpPr>
            <p:cNvPr name="Freeform 16" id="16"/>
            <p:cNvSpPr/>
            <p:nvPr/>
          </p:nvSpPr>
          <p:spPr>
            <a:xfrm flipH="false" flipV="false" rot="0">
              <a:off x="0" y="0"/>
              <a:ext cx="2698639" cy="655236"/>
            </a:xfrm>
            <a:custGeom>
              <a:avLst/>
              <a:gdLst/>
              <a:ahLst/>
              <a:cxnLst/>
              <a:rect r="r" b="b" t="t" l="l"/>
              <a:pathLst>
                <a:path h="655236" w="2698639">
                  <a:moveTo>
                    <a:pt x="0" y="0"/>
                  </a:moveTo>
                  <a:lnTo>
                    <a:pt x="2698639" y="0"/>
                  </a:lnTo>
                  <a:lnTo>
                    <a:pt x="2698639" y="655236"/>
                  </a:lnTo>
                  <a:lnTo>
                    <a:pt x="0" y="655236"/>
                  </a:lnTo>
                  <a:close/>
                </a:path>
              </a:pathLst>
            </a:custGeom>
            <a:solidFill>
              <a:srgbClr val="3E723B"/>
            </a:solidFill>
          </p:spPr>
        </p:sp>
        <p:sp>
          <p:nvSpPr>
            <p:cNvPr name="TextBox 17" id="17"/>
            <p:cNvSpPr txBox="true"/>
            <p:nvPr/>
          </p:nvSpPr>
          <p:spPr>
            <a:xfrm>
              <a:off x="0" y="-47625"/>
              <a:ext cx="2698639" cy="70286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467506">
            <a:off x="5999079" y="9436100"/>
            <a:ext cx="12680597" cy="2446585"/>
            <a:chOff x="0" y="0"/>
            <a:chExt cx="3339746" cy="644368"/>
          </a:xfrm>
        </p:grpSpPr>
        <p:sp>
          <p:nvSpPr>
            <p:cNvPr name="Freeform 19" id="19"/>
            <p:cNvSpPr/>
            <p:nvPr/>
          </p:nvSpPr>
          <p:spPr>
            <a:xfrm flipH="false" flipV="false" rot="0">
              <a:off x="0" y="0"/>
              <a:ext cx="3339746" cy="644368"/>
            </a:xfrm>
            <a:custGeom>
              <a:avLst/>
              <a:gdLst/>
              <a:ahLst/>
              <a:cxnLst/>
              <a:rect r="r" b="b" t="t" l="l"/>
              <a:pathLst>
                <a:path h="644368" w="3339746">
                  <a:moveTo>
                    <a:pt x="0" y="0"/>
                  </a:moveTo>
                  <a:lnTo>
                    <a:pt x="3339746" y="0"/>
                  </a:lnTo>
                  <a:lnTo>
                    <a:pt x="3339746" y="644368"/>
                  </a:lnTo>
                  <a:lnTo>
                    <a:pt x="0" y="644368"/>
                  </a:lnTo>
                  <a:close/>
                </a:path>
              </a:pathLst>
            </a:custGeom>
            <a:solidFill>
              <a:srgbClr val="044700"/>
            </a:solidFill>
          </p:spPr>
        </p:sp>
        <p:sp>
          <p:nvSpPr>
            <p:cNvPr name="TextBox 20" id="20"/>
            <p:cNvSpPr txBox="true"/>
            <p:nvPr/>
          </p:nvSpPr>
          <p:spPr>
            <a:xfrm>
              <a:off x="0" y="-47625"/>
              <a:ext cx="3339746" cy="69199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289545" y="3475271"/>
            <a:ext cx="3086100" cy="30861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4700"/>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4" id="24"/>
          <p:cNvGrpSpPr>
            <a:grpSpLocks noChangeAspect="true"/>
          </p:cNvGrpSpPr>
          <p:nvPr/>
        </p:nvGrpSpPr>
        <p:grpSpPr>
          <a:xfrm rot="0">
            <a:off x="2373553" y="3564904"/>
            <a:ext cx="2918084" cy="2918072"/>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4854" r="0" b="-9819"/>
              </a:stretch>
            </a:blipFill>
          </p:spPr>
        </p:sp>
      </p:grpSp>
      <p:sp>
        <p:nvSpPr>
          <p:cNvPr name="TextBox 26" id="26"/>
          <p:cNvSpPr txBox="true"/>
          <p:nvPr/>
        </p:nvSpPr>
        <p:spPr>
          <a:xfrm rot="0">
            <a:off x="4887572" y="1307748"/>
            <a:ext cx="8512856" cy="1042669"/>
          </a:xfrm>
          <a:prstGeom prst="rect">
            <a:avLst/>
          </a:prstGeom>
        </p:spPr>
        <p:txBody>
          <a:bodyPr anchor="t" rtlCol="false" tIns="0" lIns="0" bIns="0" rIns="0">
            <a:spAutoFit/>
          </a:bodyPr>
          <a:lstStyle/>
          <a:p>
            <a:pPr algn="ctr">
              <a:lnSpc>
                <a:spcPts val="8155"/>
              </a:lnSpc>
            </a:pPr>
            <a:r>
              <a:rPr lang="en-US" sz="5825">
                <a:solidFill>
                  <a:srgbClr val="FFFFFF"/>
                </a:solidFill>
                <a:latin typeface="Poppins Ultra-Bold"/>
              </a:rPr>
              <a:t>GROUPE DU TRAVAIL</a:t>
            </a:r>
          </a:p>
        </p:txBody>
      </p:sp>
      <p:sp>
        <p:nvSpPr>
          <p:cNvPr name="TextBox 27" id="27"/>
          <p:cNvSpPr txBox="true"/>
          <p:nvPr/>
        </p:nvSpPr>
        <p:spPr>
          <a:xfrm rot="0">
            <a:off x="6913235" y="6772306"/>
            <a:ext cx="4099678" cy="558165"/>
          </a:xfrm>
          <a:prstGeom prst="rect">
            <a:avLst/>
          </a:prstGeom>
        </p:spPr>
        <p:txBody>
          <a:bodyPr anchor="t" rtlCol="false" tIns="0" lIns="0" bIns="0" rIns="0">
            <a:spAutoFit/>
          </a:bodyPr>
          <a:lstStyle/>
          <a:p>
            <a:pPr algn="ctr">
              <a:lnSpc>
                <a:spcPts val="4409"/>
              </a:lnSpc>
            </a:pPr>
            <a:r>
              <a:rPr lang="en-US" sz="3150">
                <a:solidFill>
                  <a:srgbClr val="044700"/>
                </a:solidFill>
                <a:latin typeface="Poppins Semi-Bold"/>
              </a:rPr>
              <a:t>Hamza Majouri</a:t>
            </a:r>
          </a:p>
        </p:txBody>
      </p:sp>
      <p:sp>
        <p:nvSpPr>
          <p:cNvPr name="TextBox 28" id="28"/>
          <p:cNvSpPr txBox="true"/>
          <p:nvPr/>
        </p:nvSpPr>
        <p:spPr>
          <a:xfrm rot="0">
            <a:off x="12660755" y="6772306"/>
            <a:ext cx="3229848" cy="558165"/>
          </a:xfrm>
          <a:prstGeom prst="rect">
            <a:avLst/>
          </a:prstGeom>
        </p:spPr>
        <p:txBody>
          <a:bodyPr anchor="t" rtlCol="false" tIns="0" lIns="0" bIns="0" rIns="0">
            <a:spAutoFit/>
          </a:bodyPr>
          <a:lstStyle/>
          <a:p>
            <a:pPr algn="ctr">
              <a:lnSpc>
                <a:spcPts val="4409"/>
              </a:lnSpc>
            </a:pPr>
            <a:r>
              <a:rPr lang="en-US" sz="3150">
                <a:solidFill>
                  <a:srgbClr val="044700"/>
                </a:solidFill>
                <a:latin typeface="Poppins Semi-Bold"/>
              </a:rPr>
              <a:t>Mayssa Saidani</a:t>
            </a:r>
          </a:p>
        </p:txBody>
      </p:sp>
      <p:sp>
        <p:nvSpPr>
          <p:cNvPr name="TextBox 29" id="29"/>
          <p:cNvSpPr txBox="true"/>
          <p:nvPr/>
        </p:nvSpPr>
        <p:spPr>
          <a:xfrm rot="0">
            <a:off x="7706055" y="8682419"/>
            <a:ext cx="2875890" cy="265596"/>
          </a:xfrm>
          <a:prstGeom prst="rect">
            <a:avLst/>
          </a:prstGeom>
        </p:spPr>
        <p:txBody>
          <a:bodyPr anchor="t" rtlCol="false" tIns="0" lIns="0" bIns="0" rIns="0">
            <a:spAutoFit/>
          </a:bodyPr>
          <a:lstStyle/>
          <a:p>
            <a:pPr algn="ctr">
              <a:lnSpc>
                <a:spcPts val="2160"/>
              </a:lnSpc>
              <a:spcBef>
                <a:spcPct val="0"/>
              </a:spcBef>
            </a:pPr>
            <a:r>
              <a:rPr lang="en-US" sz="1543">
                <a:solidFill>
                  <a:srgbClr val="044700"/>
                </a:solidFill>
                <a:latin typeface="Poppins"/>
              </a:rPr>
              <a:t>www.founa.com</a:t>
            </a:r>
          </a:p>
        </p:txBody>
      </p:sp>
      <p:sp>
        <p:nvSpPr>
          <p:cNvPr name="TextBox 30" id="30"/>
          <p:cNvSpPr txBox="true"/>
          <p:nvPr/>
        </p:nvSpPr>
        <p:spPr>
          <a:xfrm rot="0">
            <a:off x="2003460" y="6772306"/>
            <a:ext cx="4085851" cy="558165"/>
          </a:xfrm>
          <a:prstGeom prst="rect">
            <a:avLst/>
          </a:prstGeom>
        </p:spPr>
        <p:txBody>
          <a:bodyPr anchor="t" rtlCol="false" tIns="0" lIns="0" bIns="0" rIns="0">
            <a:spAutoFit/>
          </a:bodyPr>
          <a:lstStyle/>
          <a:p>
            <a:pPr algn="ctr">
              <a:lnSpc>
                <a:spcPts val="4409"/>
              </a:lnSpc>
            </a:pPr>
            <a:r>
              <a:rPr lang="en-US" sz="3150">
                <a:solidFill>
                  <a:srgbClr val="044700"/>
                </a:solidFill>
                <a:latin typeface="Poppins Semi-Bold"/>
              </a:rPr>
              <a:t>Soumaya Boudhiba</a:t>
            </a:r>
          </a:p>
        </p:txBody>
      </p:sp>
      <p:sp>
        <p:nvSpPr>
          <p:cNvPr name="Freeform 31" id="31"/>
          <p:cNvSpPr/>
          <p:nvPr/>
        </p:nvSpPr>
        <p:spPr>
          <a:xfrm flipH="false" flipV="false" rot="0">
            <a:off x="14275679" y="6477358"/>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5"/>
            <a:stretch>
              <a:fillRect l="0" t="-6732" r="0" b="-6732"/>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7809"/>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4" id="4"/>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38959" y="9549895"/>
            <a:ext cx="18526959" cy="1028700"/>
            <a:chOff x="0" y="0"/>
            <a:chExt cx="4879528" cy="270933"/>
          </a:xfrm>
        </p:grpSpPr>
        <p:sp>
          <p:nvSpPr>
            <p:cNvPr name="Freeform 6" id="6"/>
            <p:cNvSpPr/>
            <p:nvPr/>
          </p:nvSpPr>
          <p:spPr>
            <a:xfrm flipH="false" flipV="false" rot="0">
              <a:off x="0" y="0"/>
              <a:ext cx="4879528" cy="270933"/>
            </a:xfrm>
            <a:custGeom>
              <a:avLst/>
              <a:gdLst/>
              <a:ahLst/>
              <a:cxnLst/>
              <a:rect r="r" b="b" t="t" l="l"/>
              <a:pathLst>
                <a:path h="270933" w="4879528">
                  <a:moveTo>
                    <a:pt x="0" y="0"/>
                  </a:moveTo>
                  <a:lnTo>
                    <a:pt x="4879528" y="0"/>
                  </a:lnTo>
                  <a:lnTo>
                    <a:pt x="4879528" y="270933"/>
                  </a:lnTo>
                  <a:lnTo>
                    <a:pt x="0" y="270933"/>
                  </a:lnTo>
                  <a:close/>
                </a:path>
              </a:pathLst>
            </a:custGeom>
            <a:solidFill>
              <a:srgbClr val="044700"/>
            </a:solidFill>
          </p:spPr>
        </p:sp>
        <p:sp>
          <p:nvSpPr>
            <p:cNvPr name="TextBox 7" id="7"/>
            <p:cNvSpPr txBox="true"/>
            <p:nvPr/>
          </p:nvSpPr>
          <p:spPr>
            <a:xfrm>
              <a:off x="0" y="-47625"/>
              <a:ext cx="4879528" cy="3185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1203286"/>
            <a:ext cx="15322401" cy="1294107"/>
          </a:xfrm>
          <a:prstGeom prst="rect">
            <a:avLst/>
          </a:prstGeom>
        </p:spPr>
        <p:txBody>
          <a:bodyPr anchor="t" rtlCol="false" tIns="0" lIns="0" bIns="0" rIns="0">
            <a:spAutoFit/>
          </a:bodyPr>
          <a:lstStyle/>
          <a:p>
            <a:pPr>
              <a:lnSpc>
                <a:spcPts val="10091"/>
              </a:lnSpc>
            </a:pPr>
            <a:r>
              <a:rPr lang="en-US" sz="7208">
                <a:solidFill>
                  <a:srgbClr val="044700"/>
                </a:solidFill>
                <a:latin typeface="Poppins Semi-Bold"/>
              </a:rPr>
              <a:t>5. losange de Kapferer : Quand ?</a:t>
            </a:r>
          </a:p>
        </p:txBody>
      </p:sp>
      <p:sp>
        <p:nvSpPr>
          <p:cNvPr name="TextBox 9" id="9"/>
          <p:cNvSpPr txBox="true"/>
          <p:nvPr/>
        </p:nvSpPr>
        <p:spPr>
          <a:xfrm rot="0">
            <a:off x="1302052" y="2980186"/>
            <a:ext cx="14677334" cy="5788658"/>
          </a:xfrm>
          <a:prstGeom prst="rect">
            <a:avLst/>
          </a:prstGeom>
        </p:spPr>
        <p:txBody>
          <a:bodyPr anchor="t" rtlCol="false" tIns="0" lIns="0" bIns="0" rIns="0">
            <a:spAutoFit/>
          </a:bodyPr>
          <a:lstStyle/>
          <a:p>
            <a:pPr algn="just" marL="669293" indent="-334646" lvl="1">
              <a:lnSpc>
                <a:spcPts val="6665"/>
              </a:lnSpc>
              <a:buFont typeface="Arial"/>
              <a:buChar char="•"/>
            </a:pPr>
            <a:r>
              <a:rPr lang="en-US" sz="3100" spc="167">
                <a:solidFill>
                  <a:srgbClr val="000000"/>
                </a:solidFill>
                <a:latin typeface="Roboto"/>
              </a:rPr>
              <a:t>Le consommateur avait l'habitude de faire ses courses en magasin, car elle craignait que les livreurs ne trouvent pas son adresse et qu'ils lui livrent des produits incorrects. Pendant le confinement, c'était la  découverte de Founa Shop et a commencé à l'utiliser. Il a été satisfait de son expérience, car l'équipe était sympathique et professionnelle, les produits étaient en bon état, la livraison s'est faite dans les délais et les prix étaient raisonnables.</a:t>
            </a:r>
          </a:p>
        </p:txBody>
      </p:sp>
      <p:sp>
        <p:nvSpPr>
          <p:cNvPr name="Freeform 10" id="10"/>
          <p:cNvSpPr/>
          <p:nvPr/>
        </p:nvSpPr>
        <p:spPr>
          <a:xfrm flipH="false" flipV="false" rot="0">
            <a:off x="14700594" y="7194059"/>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2"/>
            <a:stretch>
              <a:fillRect l="0" t="-6732" r="0" b="-6732"/>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7809"/>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4" id="4"/>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050" y="9546913"/>
            <a:ext cx="18288000" cy="1028700"/>
            <a:chOff x="0" y="0"/>
            <a:chExt cx="4816593" cy="270933"/>
          </a:xfrm>
        </p:grpSpPr>
        <p:sp>
          <p:nvSpPr>
            <p:cNvPr name="Freeform 6" id="6"/>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7" id="7"/>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16858" y="3289872"/>
            <a:ext cx="4085851" cy="558165"/>
          </a:xfrm>
          <a:prstGeom prst="rect">
            <a:avLst/>
          </a:prstGeom>
        </p:spPr>
        <p:txBody>
          <a:bodyPr anchor="t" rtlCol="false" tIns="0" lIns="0" bIns="0" rIns="0">
            <a:spAutoFit/>
          </a:bodyPr>
          <a:lstStyle/>
          <a:p>
            <a:pPr algn="ctr">
              <a:lnSpc>
                <a:spcPts val="4409"/>
              </a:lnSpc>
            </a:pPr>
            <a:r>
              <a:rPr lang="en-US" sz="3150">
                <a:solidFill>
                  <a:srgbClr val="044700"/>
                </a:solidFill>
                <a:latin typeface="Poppins Semi-Bold"/>
              </a:rPr>
              <a:t>Jumia</a:t>
            </a:r>
          </a:p>
        </p:txBody>
      </p:sp>
      <p:grpSp>
        <p:nvGrpSpPr>
          <p:cNvPr name="Group 9" id="9"/>
          <p:cNvGrpSpPr/>
          <p:nvPr/>
        </p:nvGrpSpPr>
        <p:grpSpPr>
          <a:xfrm rot="0">
            <a:off x="2055560" y="3438276"/>
            <a:ext cx="347082" cy="34708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6F8D6E"/>
            </a:solidFill>
          </p:spPr>
        </p:sp>
        <p:sp>
          <p:nvSpPr>
            <p:cNvPr name="TextBox 11" id="11"/>
            <p:cNvSpPr txBox="true"/>
            <p:nvPr/>
          </p:nvSpPr>
          <p:spPr>
            <a:xfrm>
              <a:off x="127000" y="79375"/>
              <a:ext cx="558800" cy="606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308613" y="4070138"/>
            <a:ext cx="13670774" cy="3743070"/>
          </a:xfrm>
          <a:prstGeom prst="rect">
            <a:avLst/>
          </a:prstGeom>
        </p:spPr>
        <p:txBody>
          <a:bodyPr anchor="t" rtlCol="false" tIns="0" lIns="0" bIns="0" rIns="0">
            <a:spAutoFit/>
          </a:bodyPr>
          <a:lstStyle/>
          <a:p>
            <a:pPr>
              <a:lnSpc>
                <a:spcPts val="6032"/>
              </a:lnSpc>
            </a:pPr>
            <a:r>
              <a:rPr lang="en-US" sz="2900" spc="255">
                <a:solidFill>
                  <a:srgbClr val="000000"/>
                </a:solidFill>
                <a:latin typeface="Roboto"/>
              </a:rPr>
              <a:t>Les produits alimentaires sont essentiels à notre vie quotidienne. Faire nos courses peut être une corvée, surtout si nous n'avons pas beaucoup de temps. Jumia Tunisie propose une solution simple et pratique pour acheter des produits alimentaires en ligne. Vous pouvez choisir vos produits, les payer et les recevoir directement chez vous.</a:t>
            </a:r>
          </a:p>
        </p:txBody>
      </p:sp>
      <p:sp>
        <p:nvSpPr>
          <p:cNvPr name="Freeform 13" id="13"/>
          <p:cNvSpPr/>
          <p:nvPr/>
        </p:nvSpPr>
        <p:spPr>
          <a:xfrm flipH="false" flipV="false" rot="0">
            <a:off x="14671877" y="8684755"/>
            <a:ext cx="2587423" cy="573545"/>
          </a:xfrm>
          <a:custGeom>
            <a:avLst/>
            <a:gdLst/>
            <a:ahLst/>
            <a:cxnLst/>
            <a:rect r="r" b="b" t="t" l="l"/>
            <a:pathLst>
              <a:path h="573545" w="2587423">
                <a:moveTo>
                  <a:pt x="0" y="0"/>
                </a:moveTo>
                <a:lnTo>
                  <a:pt x="2587423" y="0"/>
                </a:lnTo>
                <a:lnTo>
                  <a:pt x="2587423" y="573545"/>
                </a:lnTo>
                <a:lnTo>
                  <a:pt x="0" y="573545"/>
                </a:lnTo>
                <a:lnTo>
                  <a:pt x="0" y="0"/>
                </a:lnTo>
                <a:close/>
              </a:path>
            </a:pathLst>
          </a:custGeom>
          <a:blipFill>
            <a:blip r:embed="rId2"/>
            <a:stretch>
              <a:fillRect l="0" t="0" r="0" b="0"/>
            </a:stretch>
          </a:blipFill>
        </p:spPr>
      </p:sp>
      <p:sp>
        <p:nvSpPr>
          <p:cNvPr name="TextBox 14" id="14"/>
          <p:cNvSpPr txBox="true"/>
          <p:nvPr/>
        </p:nvSpPr>
        <p:spPr>
          <a:xfrm rot="0">
            <a:off x="1028700" y="1231861"/>
            <a:ext cx="14950687" cy="1125637"/>
          </a:xfrm>
          <a:prstGeom prst="rect">
            <a:avLst/>
          </a:prstGeom>
        </p:spPr>
        <p:txBody>
          <a:bodyPr anchor="t" rtlCol="false" tIns="0" lIns="0" bIns="0" rIns="0">
            <a:spAutoFit/>
          </a:bodyPr>
          <a:lstStyle/>
          <a:p>
            <a:pPr>
              <a:lnSpc>
                <a:spcPts val="8832"/>
              </a:lnSpc>
            </a:pPr>
            <a:r>
              <a:rPr lang="en-US" sz="6308">
                <a:solidFill>
                  <a:srgbClr val="044700"/>
                </a:solidFill>
                <a:latin typeface="Poppins Semi-Bold"/>
              </a:rPr>
              <a:t>5. losange de Kapferer : Contre qui ?</a:t>
            </a:r>
          </a:p>
        </p:txBody>
      </p:sp>
      <p:sp>
        <p:nvSpPr>
          <p:cNvPr name="TextBox 15" id="15"/>
          <p:cNvSpPr txBox="true"/>
          <p:nvPr/>
        </p:nvSpPr>
        <p:spPr>
          <a:xfrm rot="0">
            <a:off x="856599" y="8756580"/>
            <a:ext cx="12763940" cy="772795"/>
          </a:xfrm>
          <a:prstGeom prst="rect">
            <a:avLst/>
          </a:prstGeom>
        </p:spPr>
        <p:txBody>
          <a:bodyPr anchor="t" rtlCol="false" tIns="0" lIns="0" bIns="0" rIns="0">
            <a:spAutoFit/>
          </a:bodyPr>
          <a:lstStyle/>
          <a:p>
            <a:pPr algn="ctr">
              <a:lnSpc>
                <a:spcPts val="3079"/>
              </a:lnSpc>
            </a:pPr>
            <a:r>
              <a:rPr lang="en-US" sz="2199">
                <a:solidFill>
                  <a:srgbClr val="E71E29"/>
                </a:solidFill>
                <a:latin typeface="Roboto"/>
              </a:rPr>
              <a:t>Ps : Jumia livre sur tous le territoire tunisien par contre Founashop livre uniquement sur le grand Tunis </a:t>
            </a:r>
          </a:p>
          <a:p>
            <a:pPr algn="ctr">
              <a:lnSpc>
                <a:spcPts val="307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7809"/>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4" id="4"/>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9546913"/>
            <a:ext cx="18288000" cy="1028700"/>
            <a:chOff x="0" y="0"/>
            <a:chExt cx="4816593" cy="270933"/>
          </a:xfrm>
        </p:grpSpPr>
        <p:sp>
          <p:nvSpPr>
            <p:cNvPr name="Freeform 6" id="6"/>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7" id="7"/>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55560" y="3438276"/>
            <a:ext cx="347082" cy="34708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6F8D6E"/>
            </a:solidFill>
          </p:spPr>
        </p:sp>
        <p:sp>
          <p:nvSpPr>
            <p:cNvPr name="TextBox 10" id="10"/>
            <p:cNvSpPr txBox="true"/>
            <p:nvPr/>
          </p:nvSpPr>
          <p:spPr>
            <a:xfrm>
              <a:off x="127000" y="79375"/>
              <a:ext cx="558800" cy="6064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17683" y="7196144"/>
            <a:ext cx="2041617" cy="2062156"/>
          </a:xfrm>
          <a:custGeom>
            <a:avLst/>
            <a:gdLst/>
            <a:ahLst/>
            <a:cxnLst/>
            <a:rect r="r" b="b" t="t" l="l"/>
            <a:pathLst>
              <a:path h="2062156" w="2041617">
                <a:moveTo>
                  <a:pt x="0" y="0"/>
                </a:moveTo>
                <a:lnTo>
                  <a:pt x="2041617" y="0"/>
                </a:lnTo>
                <a:lnTo>
                  <a:pt x="2041617" y="2062156"/>
                </a:lnTo>
                <a:lnTo>
                  <a:pt x="0" y="2062156"/>
                </a:lnTo>
                <a:lnTo>
                  <a:pt x="0" y="0"/>
                </a:lnTo>
                <a:close/>
              </a:path>
            </a:pathLst>
          </a:custGeom>
          <a:blipFill>
            <a:blip r:embed="rId2"/>
            <a:stretch>
              <a:fillRect l="0" t="0" r="0" b="0"/>
            </a:stretch>
          </a:blipFill>
        </p:spPr>
      </p:sp>
      <p:sp>
        <p:nvSpPr>
          <p:cNvPr name="TextBox 12" id="12"/>
          <p:cNvSpPr txBox="true"/>
          <p:nvPr/>
        </p:nvSpPr>
        <p:spPr>
          <a:xfrm rot="0">
            <a:off x="2684187" y="3289872"/>
            <a:ext cx="4647125" cy="558165"/>
          </a:xfrm>
          <a:prstGeom prst="rect">
            <a:avLst/>
          </a:prstGeom>
        </p:spPr>
        <p:txBody>
          <a:bodyPr anchor="t" rtlCol="false" tIns="0" lIns="0" bIns="0" rIns="0">
            <a:spAutoFit/>
          </a:bodyPr>
          <a:lstStyle/>
          <a:p>
            <a:pPr algn="ctr">
              <a:lnSpc>
                <a:spcPts val="4409"/>
              </a:lnSpc>
            </a:pPr>
            <a:r>
              <a:rPr lang="en-US" sz="3150">
                <a:solidFill>
                  <a:srgbClr val="044700"/>
                </a:solidFill>
                <a:latin typeface="Poppins Semi-Bold"/>
              </a:rPr>
              <a:t>Le Grand Bazar Du Net</a:t>
            </a:r>
          </a:p>
        </p:txBody>
      </p:sp>
      <p:sp>
        <p:nvSpPr>
          <p:cNvPr name="TextBox 13" id="13"/>
          <p:cNvSpPr txBox="true"/>
          <p:nvPr/>
        </p:nvSpPr>
        <p:spPr>
          <a:xfrm rot="0">
            <a:off x="2308613" y="4257612"/>
            <a:ext cx="13670774" cy="3743070"/>
          </a:xfrm>
          <a:prstGeom prst="rect">
            <a:avLst/>
          </a:prstGeom>
        </p:spPr>
        <p:txBody>
          <a:bodyPr anchor="t" rtlCol="false" tIns="0" lIns="0" bIns="0" rIns="0">
            <a:spAutoFit/>
          </a:bodyPr>
          <a:lstStyle/>
          <a:p>
            <a:pPr>
              <a:lnSpc>
                <a:spcPts val="6032"/>
              </a:lnSpc>
            </a:pPr>
            <a:r>
              <a:rPr lang="en-US" sz="2900" spc="255">
                <a:solidFill>
                  <a:srgbClr val="000000"/>
                </a:solidFill>
                <a:latin typeface="Roboto"/>
              </a:rPr>
              <a:t>Supermarché en ligne en Tunisie Le Grand Bazar du net est un site de vente en ligne spécialisé dans les produits de consommation courante. Ils nous garantissent des produits de haute qualité et toujours frais et pour une livraison à domicile ! </a:t>
            </a:r>
          </a:p>
          <a:p>
            <a:pPr>
              <a:lnSpc>
                <a:spcPts val="6032"/>
              </a:lnSpc>
            </a:pPr>
          </a:p>
        </p:txBody>
      </p:sp>
      <p:sp>
        <p:nvSpPr>
          <p:cNvPr name="TextBox 14" id="14"/>
          <p:cNvSpPr txBox="true"/>
          <p:nvPr/>
        </p:nvSpPr>
        <p:spPr>
          <a:xfrm rot="0">
            <a:off x="1028700" y="1231861"/>
            <a:ext cx="14950687" cy="1125637"/>
          </a:xfrm>
          <a:prstGeom prst="rect">
            <a:avLst/>
          </a:prstGeom>
        </p:spPr>
        <p:txBody>
          <a:bodyPr anchor="t" rtlCol="false" tIns="0" lIns="0" bIns="0" rIns="0">
            <a:spAutoFit/>
          </a:bodyPr>
          <a:lstStyle/>
          <a:p>
            <a:pPr>
              <a:lnSpc>
                <a:spcPts val="8832"/>
              </a:lnSpc>
            </a:pPr>
            <a:r>
              <a:rPr lang="en-US" sz="6308">
                <a:solidFill>
                  <a:srgbClr val="044700"/>
                </a:solidFill>
                <a:latin typeface="Poppins Semi-Bold"/>
              </a:rPr>
              <a:t>5. losange de Kapferer : Contre qui ?</a:t>
            </a:r>
          </a:p>
        </p:txBody>
      </p:sp>
      <p:sp>
        <p:nvSpPr>
          <p:cNvPr name="TextBox 15" id="15"/>
          <p:cNvSpPr txBox="true"/>
          <p:nvPr/>
        </p:nvSpPr>
        <p:spPr>
          <a:xfrm rot="0">
            <a:off x="765572" y="8410767"/>
            <a:ext cx="13552170" cy="382270"/>
          </a:xfrm>
          <a:prstGeom prst="rect">
            <a:avLst/>
          </a:prstGeom>
        </p:spPr>
        <p:txBody>
          <a:bodyPr anchor="t" rtlCol="false" tIns="0" lIns="0" bIns="0" rIns="0">
            <a:spAutoFit/>
          </a:bodyPr>
          <a:lstStyle/>
          <a:p>
            <a:pPr algn="ctr">
              <a:lnSpc>
                <a:spcPts val="3079"/>
              </a:lnSpc>
              <a:spcBef>
                <a:spcPct val="0"/>
              </a:spcBef>
            </a:pPr>
            <a:r>
              <a:rPr lang="en-US" sz="2199">
                <a:solidFill>
                  <a:srgbClr val="E71E29"/>
                </a:solidFill>
                <a:latin typeface="Roboto"/>
              </a:rPr>
              <a:t>Ps : </a:t>
            </a:r>
            <a:r>
              <a:rPr lang="en-US" sz="2199">
                <a:solidFill>
                  <a:srgbClr val="E71E29"/>
                </a:solidFill>
                <a:latin typeface="Roboto"/>
              </a:rPr>
              <a:t>Le grand bazardunet fait toujours des promotion et l’entreprise est active sur différents  réseaux sociaux.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2342600" y="1691510"/>
            <a:ext cx="9669825" cy="14203311"/>
            <a:chOff x="0" y="0"/>
            <a:chExt cx="2546785" cy="3740790"/>
          </a:xfrm>
        </p:grpSpPr>
        <p:sp>
          <p:nvSpPr>
            <p:cNvPr name="Freeform 3" id="3"/>
            <p:cNvSpPr/>
            <p:nvPr/>
          </p:nvSpPr>
          <p:spPr>
            <a:xfrm flipH="false" flipV="false" rot="0">
              <a:off x="0" y="0"/>
              <a:ext cx="2546785" cy="3740789"/>
            </a:xfrm>
            <a:custGeom>
              <a:avLst/>
              <a:gdLst/>
              <a:ahLst/>
              <a:cxnLst/>
              <a:rect r="r" b="b" t="t" l="l"/>
              <a:pathLst>
                <a:path h="3740789" w="2546785">
                  <a:moveTo>
                    <a:pt x="203200" y="0"/>
                  </a:moveTo>
                  <a:lnTo>
                    <a:pt x="2546785" y="0"/>
                  </a:lnTo>
                  <a:lnTo>
                    <a:pt x="2343585" y="3740789"/>
                  </a:lnTo>
                  <a:lnTo>
                    <a:pt x="0" y="3740789"/>
                  </a:lnTo>
                  <a:lnTo>
                    <a:pt x="203200" y="0"/>
                  </a:lnTo>
                  <a:close/>
                </a:path>
              </a:pathLst>
            </a:custGeom>
            <a:solidFill>
              <a:srgbClr val="044700"/>
            </a:solidFill>
          </p:spPr>
        </p:sp>
        <p:sp>
          <p:nvSpPr>
            <p:cNvPr name="TextBox 4" id="4"/>
            <p:cNvSpPr txBox="true"/>
            <p:nvPr/>
          </p:nvSpPr>
          <p:spPr>
            <a:xfrm>
              <a:off x="101600" y="-47625"/>
              <a:ext cx="2343585"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3E723B"/>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24890" y="4220545"/>
            <a:ext cx="1974794" cy="1974794"/>
          </a:xfrm>
          <a:custGeom>
            <a:avLst/>
            <a:gdLst/>
            <a:ahLst/>
            <a:cxnLst/>
            <a:rect r="r" b="b" t="t" l="l"/>
            <a:pathLst>
              <a:path h="1974794" w="1974794">
                <a:moveTo>
                  <a:pt x="0" y="0"/>
                </a:moveTo>
                <a:lnTo>
                  <a:pt x="1974794" y="0"/>
                </a:lnTo>
                <a:lnTo>
                  <a:pt x="1974794" y="1974794"/>
                </a:lnTo>
                <a:lnTo>
                  <a:pt x="0" y="1974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439608" y="4475533"/>
            <a:ext cx="2345359" cy="1321942"/>
          </a:xfrm>
          <a:prstGeom prst="rect">
            <a:avLst/>
          </a:prstGeom>
        </p:spPr>
        <p:txBody>
          <a:bodyPr anchor="t" rtlCol="false" tIns="0" lIns="0" bIns="0" rIns="0">
            <a:spAutoFit/>
          </a:bodyPr>
          <a:lstStyle/>
          <a:p>
            <a:pPr algn="ctr">
              <a:lnSpc>
                <a:spcPts val="10885"/>
              </a:lnSpc>
            </a:pPr>
            <a:r>
              <a:rPr lang="en-US" sz="7775">
                <a:solidFill>
                  <a:srgbClr val="FFFFFF"/>
                </a:solidFill>
                <a:latin typeface="Open Sans Bold"/>
              </a:rPr>
              <a:t>6</a:t>
            </a:r>
          </a:p>
        </p:txBody>
      </p:sp>
      <p:sp>
        <p:nvSpPr>
          <p:cNvPr name="TextBox 14" id="14"/>
          <p:cNvSpPr txBox="true"/>
          <p:nvPr/>
        </p:nvSpPr>
        <p:spPr>
          <a:xfrm rot="0">
            <a:off x="3075910" y="4417378"/>
            <a:ext cx="11263312" cy="1309369"/>
          </a:xfrm>
          <a:prstGeom prst="rect">
            <a:avLst/>
          </a:prstGeom>
        </p:spPr>
        <p:txBody>
          <a:bodyPr anchor="t" rtlCol="false" tIns="0" lIns="0" bIns="0" rIns="0">
            <a:spAutoFit/>
          </a:bodyPr>
          <a:lstStyle/>
          <a:p>
            <a:pPr algn="ctr">
              <a:lnSpc>
                <a:spcPts val="10780"/>
              </a:lnSpc>
            </a:pPr>
            <a:r>
              <a:rPr lang="en-US" sz="7700">
                <a:solidFill>
                  <a:srgbClr val="3E723B"/>
                </a:solidFill>
                <a:latin typeface="Open Sans Bold"/>
              </a:rPr>
              <a:t>Stratégie opérationnel </a:t>
            </a:r>
          </a:p>
        </p:txBody>
      </p:sp>
      <p:sp>
        <p:nvSpPr>
          <p:cNvPr name="Freeform 15" id="15"/>
          <p:cNvSpPr/>
          <p:nvPr/>
        </p:nvSpPr>
        <p:spPr>
          <a:xfrm flipH="false" flipV="false" rot="0">
            <a:off x="-1530006" y="7566032"/>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5"/>
            <a:stretch>
              <a:fillRect l="0" t="-6732" r="0" b="-6732"/>
            </a:stretch>
          </a:blipFill>
        </p:spPr>
      </p:sp>
    </p:spTree>
  </p:cSld>
  <p:clrMapOvr>
    <a:masterClrMapping/>
  </p:clrMapOvr>
</p:sld>
</file>

<file path=ppt/slides/slide24.xml><?xml version="1.0" encoding="utf-8"?>
<p:sld xmlns:p="http://schemas.openxmlformats.org/presentationml/2006/main" xmlns:a="http://schemas.openxmlformats.org/drawingml/2006/main">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6672536" y="472433"/>
            <a:ext cx="10586764" cy="9478133"/>
            <a:chOff x="0" y="0"/>
            <a:chExt cx="2788283" cy="2496298"/>
          </a:xfrm>
        </p:grpSpPr>
        <p:sp>
          <p:nvSpPr>
            <p:cNvPr name="Freeform 3" id="3"/>
            <p:cNvSpPr/>
            <p:nvPr/>
          </p:nvSpPr>
          <p:spPr>
            <a:xfrm flipH="false" flipV="false" rot="0">
              <a:off x="0" y="0"/>
              <a:ext cx="2788283" cy="2496298"/>
            </a:xfrm>
            <a:custGeom>
              <a:avLst/>
              <a:gdLst/>
              <a:ahLst/>
              <a:cxnLst/>
              <a:rect r="r" b="b" t="t" l="l"/>
              <a:pathLst>
                <a:path h="2496298" w="2788283">
                  <a:moveTo>
                    <a:pt x="21938" y="0"/>
                  </a:moveTo>
                  <a:lnTo>
                    <a:pt x="2766345" y="0"/>
                  </a:lnTo>
                  <a:cubicBezTo>
                    <a:pt x="2778461" y="0"/>
                    <a:pt x="2788283" y="9822"/>
                    <a:pt x="2788283" y="21938"/>
                  </a:cubicBezTo>
                  <a:lnTo>
                    <a:pt x="2788283" y="2474360"/>
                  </a:lnTo>
                  <a:cubicBezTo>
                    <a:pt x="2788283" y="2486476"/>
                    <a:pt x="2778461" y="2496298"/>
                    <a:pt x="2766345" y="2496298"/>
                  </a:cubicBezTo>
                  <a:lnTo>
                    <a:pt x="21938" y="2496298"/>
                  </a:lnTo>
                  <a:cubicBezTo>
                    <a:pt x="16120" y="2496298"/>
                    <a:pt x="10540" y="2493987"/>
                    <a:pt x="6426" y="2489873"/>
                  </a:cubicBezTo>
                  <a:cubicBezTo>
                    <a:pt x="2311" y="2485759"/>
                    <a:pt x="0" y="2480178"/>
                    <a:pt x="0" y="2474360"/>
                  </a:cubicBezTo>
                  <a:lnTo>
                    <a:pt x="0" y="21938"/>
                  </a:lnTo>
                  <a:cubicBezTo>
                    <a:pt x="0" y="9822"/>
                    <a:pt x="9822" y="0"/>
                    <a:pt x="21938" y="0"/>
                  </a:cubicBezTo>
                  <a:close/>
                </a:path>
              </a:pathLst>
            </a:custGeom>
            <a:solidFill>
              <a:srgbClr val="0C6A39"/>
            </a:solidFill>
          </p:spPr>
        </p:sp>
        <p:sp>
          <p:nvSpPr>
            <p:cNvPr name="TextBox 4" id="4"/>
            <p:cNvSpPr txBox="true"/>
            <p:nvPr/>
          </p:nvSpPr>
          <p:spPr>
            <a:xfrm>
              <a:off x="0" y="-66675"/>
              <a:ext cx="2788283" cy="2562973"/>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6400489" y="6146232"/>
            <a:ext cx="1669286" cy="1740165"/>
            <a:chOff x="0" y="0"/>
            <a:chExt cx="812800" cy="847312"/>
          </a:xfrm>
        </p:grpSpPr>
        <p:sp>
          <p:nvSpPr>
            <p:cNvPr name="Freeform 6" id="6"/>
            <p:cNvSpPr/>
            <p:nvPr/>
          </p:nvSpPr>
          <p:spPr>
            <a:xfrm flipH="false" flipV="false" rot="0">
              <a:off x="80164" y="0"/>
              <a:ext cx="652472" cy="698430"/>
            </a:xfrm>
            <a:custGeom>
              <a:avLst/>
              <a:gdLst/>
              <a:ahLst/>
              <a:cxnLst/>
              <a:rect r="r" b="b" t="t" l="l"/>
              <a:pathLst>
                <a:path h="698430" w="652472">
                  <a:moveTo>
                    <a:pt x="428527" y="634043"/>
                  </a:moveTo>
                  <a:lnTo>
                    <a:pt x="630345" y="213269"/>
                  </a:lnTo>
                  <a:cubicBezTo>
                    <a:pt x="652472" y="167136"/>
                    <a:pt x="649360" y="112874"/>
                    <a:pt x="622105" y="69573"/>
                  </a:cubicBezTo>
                  <a:cubicBezTo>
                    <a:pt x="594850" y="26272"/>
                    <a:pt x="547269" y="0"/>
                    <a:pt x="496105" y="0"/>
                  </a:cubicBezTo>
                  <a:lnTo>
                    <a:pt x="156367" y="0"/>
                  </a:lnTo>
                  <a:cubicBezTo>
                    <a:pt x="105203" y="0"/>
                    <a:pt x="57622" y="26272"/>
                    <a:pt x="30367" y="69573"/>
                  </a:cubicBezTo>
                  <a:cubicBezTo>
                    <a:pt x="3112" y="112874"/>
                    <a:pt x="0" y="167136"/>
                    <a:pt x="22127" y="213269"/>
                  </a:cubicBezTo>
                  <a:lnTo>
                    <a:pt x="223945" y="634043"/>
                  </a:lnTo>
                  <a:cubicBezTo>
                    <a:pt x="242819" y="673394"/>
                    <a:pt x="282593" y="698430"/>
                    <a:pt x="326236" y="698430"/>
                  </a:cubicBezTo>
                  <a:cubicBezTo>
                    <a:pt x="369879" y="698430"/>
                    <a:pt x="409653" y="673394"/>
                    <a:pt x="428527" y="634043"/>
                  </a:cubicBezTo>
                  <a:close/>
                </a:path>
              </a:pathLst>
            </a:custGeom>
            <a:solidFill>
              <a:srgbClr val="0C6A39"/>
            </a:solidFill>
          </p:spPr>
        </p:sp>
        <p:sp>
          <p:nvSpPr>
            <p:cNvPr name="TextBox 7" id="7"/>
            <p:cNvSpPr txBox="true"/>
            <p:nvPr/>
          </p:nvSpPr>
          <p:spPr>
            <a:xfrm>
              <a:off x="127000" y="-6153"/>
              <a:ext cx="558800" cy="46007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090093" y="1473642"/>
            <a:ext cx="3169207" cy="498337"/>
            <a:chOff x="0" y="0"/>
            <a:chExt cx="834688" cy="131249"/>
          </a:xfrm>
        </p:grpSpPr>
        <p:sp>
          <p:nvSpPr>
            <p:cNvPr name="Freeform 9" id="9"/>
            <p:cNvSpPr/>
            <p:nvPr/>
          </p:nvSpPr>
          <p:spPr>
            <a:xfrm flipH="false" flipV="false" rot="0">
              <a:off x="0" y="0"/>
              <a:ext cx="834688" cy="131249"/>
            </a:xfrm>
            <a:custGeom>
              <a:avLst/>
              <a:gdLst/>
              <a:ahLst/>
              <a:cxnLst/>
              <a:rect r="r" b="b" t="t" l="l"/>
              <a:pathLst>
                <a:path h="131249" w="834688">
                  <a:moveTo>
                    <a:pt x="65625" y="0"/>
                  </a:moveTo>
                  <a:lnTo>
                    <a:pt x="769064" y="0"/>
                  </a:lnTo>
                  <a:cubicBezTo>
                    <a:pt x="805307" y="0"/>
                    <a:pt x="834688" y="29381"/>
                    <a:pt x="834688" y="65625"/>
                  </a:cubicBezTo>
                  <a:lnTo>
                    <a:pt x="834688" y="65625"/>
                  </a:lnTo>
                  <a:cubicBezTo>
                    <a:pt x="834688" y="83029"/>
                    <a:pt x="827774" y="99721"/>
                    <a:pt x="815467" y="112028"/>
                  </a:cubicBezTo>
                  <a:cubicBezTo>
                    <a:pt x="803160" y="124335"/>
                    <a:pt x="786468" y="131249"/>
                    <a:pt x="769064" y="131249"/>
                  </a:cubicBezTo>
                  <a:lnTo>
                    <a:pt x="65625" y="131249"/>
                  </a:lnTo>
                  <a:cubicBezTo>
                    <a:pt x="48220" y="131249"/>
                    <a:pt x="31528" y="124335"/>
                    <a:pt x="19221" y="112028"/>
                  </a:cubicBezTo>
                  <a:cubicBezTo>
                    <a:pt x="6914" y="99721"/>
                    <a:pt x="0" y="83029"/>
                    <a:pt x="0" y="65625"/>
                  </a:cubicBezTo>
                  <a:lnTo>
                    <a:pt x="0" y="65625"/>
                  </a:lnTo>
                  <a:cubicBezTo>
                    <a:pt x="0" y="48220"/>
                    <a:pt x="6914" y="31528"/>
                    <a:pt x="19221" y="19221"/>
                  </a:cubicBezTo>
                  <a:cubicBezTo>
                    <a:pt x="31528" y="6914"/>
                    <a:pt x="48220" y="0"/>
                    <a:pt x="65625" y="0"/>
                  </a:cubicBezTo>
                  <a:close/>
                </a:path>
              </a:pathLst>
            </a:custGeom>
            <a:solidFill>
              <a:srgbClr val="000000">
                <a:alpha val="0"/>
              </a:srgbClr>
            </a:solidFill>
            <a:ln w="19050" cap="rnd">
              <a:solidFill>
                <a:srgbClr val="0C6A39"/>
              </a:solidFill>
              <a:prstDash val="solid"/>
              <a:round/>
            </a:ln>
          </p:spPr>
        </p:sp>
        <p:sp>
          <p:nvSpPr>
            <p:cNvPr name="TextBox 10" id="10"/>
            <p:cNvSpPr txBox="true"/>
            <p:nvPr/>
          </p:nvSpPr>
          <p:spPr>
            <a:xfrm>
              <a:off x="0" y="-66675"/>
              <a:ext cx="834688" cy="197924"/>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7559989" y="2120583"/>
            <a:ext cx="8811858" cy="5969635"/>
          </a:xfrm>
          <a:prstGeom prst="rect">
            <a:avLst/>
          </a:prstGeom>
        </p:spPr>
        <p:txBody>
          <a:bodyPr anchor="t" rtlCol="false" tIns="0" lIns="0" bIns="0" rIns="0">
            <a:spAutoFit/>
          </a:bodyPr>
          <a:lstStyle/>
          <a:p>
            <a:pPr marL="669293" indent="-334646" lvl="1">
              <a:lnSpc>
                <a:spcPts val="4340"/>
              </a:lnSpc>
              <a:buFont typeface="Arial"/>
              <a:buChar char="•"/>
            </a:pPr>
            <a:r>
              <a:rPr lang="en-US" sz="3100">
                <a:solidFill>
                  <a:srgbClr val="FFFFFA"/>
                </a:solidFill>
                <a:latin typeface="Roboto"/>
              </a:rPr>
              <a:t>Lancer une application mobile pour offrir une expérience d'achat plus fluide et intégrée.</a:t>
            </a:r>
          </a:p>
          <a:p>
            <a:pPr>
              <a:lnSpc>
                <a:spcPts val="4340"/>
              </a:lnSpc>
            </a:pPr>
          </a:p>
          <a:p>
            <a:pPr marL="669293" indent="-334646" lvl="1">
              <a:lnSpc>
                <a:spcPts val="4340"/>
              </a:lnSpc>
              <a:buFont typeface="Arial"/>
              <a:buChar char="•"/>
            </a:pPr>
            <a:r>
              <a:rPr lang="en-US" sz="3100">
                <a:solidFill>
                  <a:srgbClr val="FFFFFA"/>
                </a:solidFill>
                <a:latin typeface="Roboto"/>
              </a:rPr>
              <a:t>Collaborer avec des influenceurs pour toucher un public plus large.</a:t>
            </a:r>
          </a:p>
          <a:p>
            <a:pPr>
              <a:lnSpc>
                <a:spcPts val="4340"/>
              </a:lnSpc>
            </a:pPr>
          </a:p>
          <a:p>
            <a:pPr marL="669293" indent="-334646" lvl="1">
              <a:lnSpc>
                <a:spcPts val="4340"/>
              </a:lnSpc>
              <a:buFont typeface="Arial"/>
              <a:buChar char="•"/>
            </a:pPr>
            <a:r>
              <a:rPr lang="en-US" sz="3100">
                <a:solidFill>
                  <a:srgbClr val="FFFFFA"/>
                </a:solidFill>
                <a:latin typeface="Roboto"/>
              </a:rPr>
              <a:t>Investir dans le sponsoring sur les réseaux sociaux et la télévision.</a:t>
            </a:r>
          </a:p>
          <a:p>
            <a:pPr>
              <a:lnSpc>
                <a:spcPts val="4340"/>
              </a:lnSpc>
            </a:pPr>
          </a:p>
          <a:p>
            <a:pPr marL="669293" indent="-334646" lvl="1">
              <a:lnSpc>
                <a:spcPts val="4340"/>
              </a:lnSpc>
              <a:buFont typeface="Arial"/>
              <a:buChar char="•"/>
            </a:pPr>
            <a:r>
              <a:rPr lang="en-US" sz="3100">
                <a:solidFill>
                  <a:srgbClr val="FFFFFA"/>
                </a:solidFill>
                <a:latin typeface="Roboto"/>
              </a:rPr>
              <a:t>Reprendre le télémarketing pour toucher un public plus âgé.</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6653486" y="472433"/>
            <a:ext cx="10586764" cy="9478133"/>
            <a:chOff x="0" y="0"/>
            <a:chExt cx="2788283" cy="2496298"/>
          </a:xfrm>
        </p:grpSpPr>
        <p:sp>
          <p:nvSpPr>
            <p:cNvPr name="Freeform 3" id="3"/>
            <p:cNvSpPr/>
            <p:nvPr/>
          </p:nvSpPr>
          <p:spPr>
            <a:xfrm flipH="false" flipV="false" rot="0">
              <a:off x="0" y="0"/>
              <a:ext cx="2788283" cy="2496298"/>
            </a:xfrm>
            <a:custGeom>
              <a:avLst/>
              <a:gdLst/>
              <a:ahLst/>
              <a:cxnLst/>
              <a:rect r="r" b="b" t="t" l="l"/>
              <a:pathLst>
                <a:path h="2496298" w="2788283">
                  <a:moveTo>
                    <a:pt x="21938" y="0"/>
                  </a:moveTo>
                  <a:lnTo>
                    <a:pt x="2766345" y="0"/>
                  </a:lnTo>
                  <a:cubicBezTo>
                    <a:pt x="2778461" y="0"/>
                    <a:pt x="2788283" y="9822"/>
                    <a:pt x="2788283" y="21938"/>
                  </a:cubicBezTo>
                  <a:lnTo>
                    <a:pt x="2788283" y="2474360"/>
                  </a:lnTo>
                  <a:cubicBezTo>
                    <a:pt x="2788283" y="2486476"/>
                    <a:pt x="2778461" y="2496298"/>
                    <a:pt x="2766345" y="2496298"/>
                  </a:cubicBezTo>
                  <a:lnTo>
                    <a:pt x="21938" y="2496298"/>
                  </a:lnTo>
                  <a:cubicBezTo>
                    <a:pt x="16120" y="2496298"/>
                    <a:pt x="10540" y="2493987"/>
                    <a:pt x="6426" y="2489873"/>
                  </a:cubicBezTo>
                  <a:cubicBezTo>
                    <a:pt x="2311" y="2485759"/>
                    <a:pt x="0" y="2480178"/>
                    <a:pt x="0" y="2474360"/>
                  </a:cubicBezTo>
                  <a:lnTo>
                    <a:pt x="0" y="21938"/>
                  </a:lnTo>
                  <a:cubicBezTo>
                    <a:pt x="0" y="9822"/>
                    <a:pt x="9822" y="0"/>
                    <a:pt x="21938" y="0"/>
                  </a:cubicBezTo>
                  <a:close/>
                </a:path>
              </a:pathLst>
            </a:custGeom>
            <a:solidFill>
              <a:srgbClr val="0C6A39"/>
            </a:solidFill>
          </p:spPr>
        </p:sp>
        <p:sp>
          <p:nvSpPr>
            <p:cNvPr name="TextBox 4" id="4"/>
            <p:cNvSpPr txBox="true"/>
            <p:nvPr/>
          </p:nvSpPr>
          <p:spPr>
            <a:xfrm>
              <a:off x="0" y="-66675"/>
              <a:ext cx="2788283" cy="2562973"/>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6400489" y="6146232"/>
            <a:ext cx="1669286" cy="1740165"/>
            <a:chOff x="0" y="0"/>
            <a:chExt cx="812800" cy="847312"/>
          </a:xfrm>
        </p:grpSpPr>
        <p:sp>
          <p:nvSpPr>
            <p:cNvPr name="Freeform 6" id="6"/>
            <p:cNvSpPr/>
            <p:nvPr/>
          </p:nvSpPr>
          <p:spPr>
            <a:xfrm flipH="false" flipV="false" rot="0">
              <a:off x="80164" y="0"/>
              <a:ext cx="652472" cy="698430"/>
            </a:xfrm>
            <a:custGeom>
              <a:avLst/>
              <a:gdLst/>
              <a:ahLst/>
              <a:cxnLst/>
              <a:rect r="r" b="b" t="t" l="l"/>
              <a:pathLst>
                <a:path h="698430" w="652472">
                  <a:moveTo>
                    <a:pt x="428527" y="634043"/>
                  </a:moveTo>
                  <a:lnTo>
                    <a:pt x="630345" y="213269"/>
                  </a:lnTo>
                  <a:cubicBezTo>
                    <a:pt x="652472" y="167136"/>
                    <a:pt x="649360" y="112874"/>
                    <a:pt x="622105" y="69573"/>
                  </a:cubicBezTo>
                  <a:cubicBezTo>
                    <a:pt x="594850" y="26272"/>
                    <a:pt x="547269" y="0"/>
                    <a:pt x="496105" y="0"/>
                  </a:cubicBezTo>
                  <a:lnTo>
                    <a:pt x="156367" y="0"/>
                  </a:lnTo>
                  <a:cubicBezTo>
                    <a:pt x="105203" y="0"/>
                    <a:pt x="57622" y="26272"/>
                    <a:pt x="30367" y="69573"/>
                  </a:cubicBezTo>
                  <a:cubicBezTo>
                    <a:pt x="3112" y="112874"/>
                    <a:pt x="0" y="167136"/>
                    <a:pt x="22127" y="213269"/>
                  </a:cubicBezTo>
                  <a:lnTo>
                    <a:pt x="223945" y="634043"/>
                  </a:lnTo>
                  <a:cubicBezTo>
                    <a:pt x="242819" y="673394"/>
                    <a:pt x="282593" y="698430"/>
                    <a:pt x="326236" y="698430"/>
                  </a:cubicBezTo>
                  <a:cubicBezTo>
                    <a:pt x="369879" y="698430"/>
                    <a:pt x="409653" y="673394"/>
                    <a:pt x="428527" y="634043"/>
                  </a:cubicBezTo>
                  <a:close/>
                </a:path>
              </a:pathLst>
            </a:custGeom>
            <a:solidFill>
              <a:srgbClr val="0C6A39"/>
            </a:solidFill>
          </p:spPr>
        </p:sp>
        <p:sp>
          <p:nvSpPr>
            <p:cNvPr name="TextBox 7" id="7"/>
            <p:cNvSpPr txBox="true"/>
            <p:nvPr/>
          </p:nvSpPr>
          <p:spPr>
            <a:xfrm>
              <a:off x="127000" y="-6153"/>
              <a:ext cx="558800" cy="460070"/>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4090093" y="1473642"/>
            <a:ext cx="3169207" cy="498337"/>
            <a:chOff x="0" y="0"/>
            <a:chExt cx="834688" cy="131249"/>
          </a:xfrm>
        </p:grpSpPr>
        <p:sp>
          <p:nvSpPr>
            <p:cNvPr name="Freeform 9" id="9"/>
            <p:cNvSpPr/>
            <p:nvPr/>
          </p:nvSpPr>
          <p:spPr>
            <a:xfrm flipH="false" flipV="false" rot="0">
              <a:off x="0" y="0"/>
              <a:ext cx="834688" cy="131249"/>
            </a:xfrm>
            <a:custGeom>
              <a:avLst/>
              <a:gdLst/>
              <a:ahLst/>
              <a:cxnLst/>
              <a:rect r="r" b="b" t="t" l="l"/>
              <a:pathLst>
                <a:path h="131249" w="834688">
                  <a:moveTo>
                    <a:pt x="65625" y="0"/>
                  </a:moveTo>
                  <a:lnTo>
                    <a:pt x="769064" y="0"/>
                  </a:lnTo>
                  <a:cubicBezTo>
                    <a:pt x="805307" y="0"/>
                    <a:pt x="834688" y="29381"/>
                    <a:pt x="834688" y="65625"/>
                  </a:cubicBezTo>
                  <a:lnTo>
                    <a:pt x="834688" y="65625"/>
                  </a:lnTo>
                  <a:cubicBezTo>
                    <a:pt x="834688" y="83029"/>
                    <a:pt x="827774" y="99721"/>
                    <a:pt x="815467" y="112028"/>
                  </a:cubicBezTo>
                  <a:cubicBezTo>
                    <a:pt x="803160" y="124335"/>
                    <a:pt x="786468" y="131249"/>
                    <a:pt x="769064" y="131249"/>
                  </a:cubicBezTo>
                  <a:lnTo>
                    <a:pt x="65625" y="131249"/>
                  </a:lnTo>
                  <a:cubicBezTo>
                    <a:pt x="48220" y="131249"/>
                    <a:pt x="31528" y="124335"/>
                    <a:pt x="19221" y="112028"/>
                  </a:cubicBezTo>
                  <a:cubicBezTo>
                    <a:pt x="6914" y="99721"/>
                    <a:pt x="0" y="83029"/>
                    <a:pt x="0" y="65625"/>
                  </a:cubicBezTo>
                  <a:lnTo>
                    <a:pt x="0" y="65625"/>
                  </a:lnTo>
                  <a:cubicBezTo>
                    <a:pt x="0" y="48220"/>
                    <a:pt x="6914" y="31528"/>
                    <a:pt x="19221" y="19221"/>
                  </a:cubicBezTo>
                  <a:cubicBezTo>
                    <a:pt x="31528" y="6914"/>
                    <a:pt x="48220" y="0"/>
                    <a:pt x="65625" y="0"/>
                  </a:cubicBezTo>
                  <a:close/>
                </a:path>
              </a:pathLst>
            </a:custGeom>
            <a:solidFill>
              <a:srgbClr val="000000">
                <a:alpha val="0"/>
              </a:srgbClr>
            </a:solidFill>
            <a:ln w="19050" cap="rnd">
              <a:solidFill>
                <a:srgbClr val="0C6A39"/>
              </a:solidFill>
              <a:prstDash val="solid"/>
              <a:round/>
            </a:ln>
          </p:spPr>
        </p:sp>
        <p:sp>
          <p:nvSpPr>
            <p:cNvPr name="TextBox 10" id="10"/>
            <p:cNvSpPr txBox="true"/>
            <p:nvPr/>
          </p:nvSpPr>
          <p:spPr>
            <a:xfrm>
              <a:off x="0" y="-66675"/>
              <a:ext cx="834688" cy="197924"/>
            </a:xfrm>
            <a:prstGeom prst="rect">
              <a:avLst/>
            </a:prstGeom>
          </p:spPr>
          <p:txBody>
            <a:bodyPr anchor="ctr" rtlCol="false" tIns="50800" lIns="50800" bIns="50800" rIns="50800"/>
            <a:lstStyle/>
            <a:p>
              <a:pPr algn="ctr">
                <a:lnSpc>
                  <a:spcPts val="3639"/>
                </a:lnSpc>
              </a:pPr>
            </a:p>
          </p:txBody>
        </p:sp>
      </p:grpSp>
      <p:sp>
        <p:nvSpPr>
          <p:cNvPr name="TextBox 11" id="11"/>
          <p:cNvSpPr txBox="true"/>
          <p:nvPr/>
        </p:nvSpPr>
        <p:spPr>
          <a:xfrm rot="0">
            <a:off x="7559989" y="2675455"/>
            <a:ext cx="8811858" cy="4340860"/>
          </a:xfrm>
          <a:prstGeom prst="rect">
            <a:avLst/>
          </a:prstGeom>
        </p:spPr>
        <p:txBody>
          <a:bodyPr anchor="t" rtlCol="false" tIns="0" lIns="0" bIns="0" rIns="0">
            <a:spAutoFit/>
          </a:bodyPr>
          <a:lstStyle/>
          <a:p>
            <a:pPr>
              <a:lnSpc>
                <a:spcPts val="4340"/>
              </a:lnSpc>
            </a:pPr>
          </a:p>
          <a:p>
            <a:pPr marL="669293" indent="-334646" lvl="1">
              <a:lnSpc>
                <a:spcPts val="4340"/>
              </a:lnSpc>
              <a:buFont typeface="Arial"/>
              <a:buChar char="•"/>
            </a:pPr>
            <a:r>
              <a:rPr lang="en-US" sz="3100">
                <a:solidFill>
                  <a:srgbClr val="FFFFFA"/>
                </a:solidFill>
                <a:latin typeface="Roboto"/>
              </a:rPr>
              <a:t>Investir dans la communication offline, notamment des affiches dans les rues, pour améliorer la visibilité et la notoriété de la marque</a:t>
            </a:r>
          </a:p>
          <a:p>
            <a:pPr>
              <a:lnSpc>
                <a:spcPts val="4340"/>
              </a:lnSpc>
            </a:pPr>
          </a:p>
          <a:p>
            <a:pPr marL="669293" indent="-334646" lvl="1">
              <a:lnSpc>
                <a:spcPts val="4340"/>
              </a:lnSpc>
              <a:buFont typeface="Arial"/>
              <a:buChar char="•"/>
            </a:pPr>
            <a:r>
              <a:rPr lang="en-US" sz="3100">
                <a:solidFill>
                  <a:srgbClr val="FFFFFA"/>
                </a:solidFill>
                <a:latin typeface="Roboto"/>
              </a:rPr>
              <a:t>Reprendre le télémarketing pour toucher un public plus âgé.</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094054" y="-1058127"/>
            <a:ext cx="23589351" cy="14203311"/>
            <a:chOff x="0" y="0"/>
            <a:chExt cx="6212833" cy="3740790"/>
          </a:xfrm>
        </p:grpSpPr>
        <p:sp>
          <p:nvSpPr>
            <p:cNvPr name="Freeform 3" id="3"/>
            <p:cNvSpPr/>
            <p:nvPr/>
          </p:nvSpPr>
          <p:spPr>
            <a:xfrm flipH="false" flipV="false" rot="0">
              <a:off x="0" y="0"/>
              <a:ext cx="6212833" cy="3740789"/>
            </a:xfrm>
            <a:custGeom>
              <a:avLst/>
              <a:gdLst/>
              <a:ahLst/>
              <a:cxnLst/>
              <a:rect r="r" b="b" t="t" l="l"/>
              <a:pathLst>
                <a:path h="3740789" w="6212833">
                  <a:moveTo>
                    <a:pt x="203200" y="0"/>
                  </a:moveTo>
                  <a:lnTo>
                    <a:pt x="6212833" y="0"/>
                  </a:lnTo>
                  <a:lnTo>
                    <a:pt x="6009633" y="3740789"/>
                  </a:lnTo>
                  <a:lnTo>
                    <a:pt x="0" y="3740789"/>
                  </a:lnTo>
                  <a:lnTo>
                    <a:pt x="203200" y="0"/>
                  </a:lnTo>
                  <a:close/>
                </a:path>
              </a:pathLst>
            </a:custGeom>
            <a:solidFill>
              <a:srgbClr val="044700"/>
            </a:solidFill>
          </p:spPr>
        </p:sp>
        <p:sp>
          <p:nvSpPr>
            <p:cNvPr name="TextBox 4" id="4"/>
            <p:cNvSpPr txBox="true"/>
            <p:nvPr/>
          </p:nvSpPr>
          <p:spPr>
            <a:xfrm>
              <a:off x="101600" y="-47625"/>
              <a:ext cx="600963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FFFFFA"/>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530006" y="7566032"/>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3"/>
            <a:stretch>
              <a:fillRect l="0" t="-6732" r="0" b="-6732"/>
            </a:stretch>
          </a:blipFill>
        </p:spPr>
      </p:sp>
      <p:sp>
        <p:nvSpPr>
          <p:cNvPr name="Freeform 13" id="13"/>
          <p:cNvSpPr/>
          <p:nvPr/>
        </p:nvSpPr>
        <p:spPr>
          <a:xfrm flipH="false" flipV="false" rot="0">
            <a:off x="1835709" y="3284044"/>
            <a:ext cx="5430211" cy="5430211"/>
          </a:xfrm>
          <a:custGeom>
            <a:avLst/>
            <a:gdLst/>
            <a:ahLst/>
            <a:cxnLst/>
            <a:rect r="r" b="b" t="t" l="l"/>
            <a:pathLst>
              <a:path h="5430211" w="5430211">
                <a:moveTo>
                  <a:pt x="0" y="0"/>
                </a:moveTo>
                <a:lnTo>
                  <a:pt x="5430211" y="0"/>
                </a:lnTo>
                <a:lnTo>
                  <a:pt x="5430211" y="5430212"/>
                </a:lnTo>
                <a:lnTo>
                  <a:pt x="0" y="5430212"/>
                </a:lnTo>
                <a:lnTo>
                  <a:pt x="0" y="0"/>
                </a:lnTo>
                <a:close/>
              </a:path>
            </a:pathLst>
          </a:custGeom>
          <a:blipFill>
            <a:blip r:embed="rId4"/>
            <a:stretch>
              <a:fillRect l="0" t="0" r="0" b="0"/>
            </a:stretch>
          </a:blipFill>
        </p:spPr>
      </p:sp>
      <p:sp>
        <p:nvSpPr>
          <p:cNvPr name="Freeform 14" id="14"/>
          <p:cNvSpPr/>
          <p:nvPr/>
        </p:nvSpPr>
        <p:spPr>
          <a:xfrm flipH="false" flipV="false" rot="0">
            <a:off x="8310496" y="4361547"/>
            <a:ext cx="3745144" cy="5514828"/>
          </a:xfrm>
          <a:custGeom>
            <a:avLst/>
            <a:gdLst/>
            <a:ahLst/>
            <a:cxnLst/>
            <a:rect r="r" b="b" t="t" l="l"/>
            <a:pathLst>
              <a:path h="5514828" w="3745144">
                <a:moveTo>
                  <a:pt x="0" y="0"/>
                </a:moveTo>
                <a:lnTo>
                  <a:pt x="3745144" y="0"/>
                </a:lnTo>
                <a:lnTo>
                  <a:pt x="3745144" y="5514827"/>
                </a:lnTo>
                <a:lnTo>
                  <a:pt x="0" y="5514827"/>
                </a:lnTo>
                <a:lnTo>
                  <a:pt x="0" y="0"/>
                </a:lnTo>
                <a:close/>
              </a:path>
            </a:pathLst>
          </a:custGeom>
          <a:blipFill>
            <a:blip r:embed="rId5"/>
            <a:stretch>
              <a:fillRect l="0" t="0" r="0" b="0"/>
            </a:stretch>
          </a:blipFill>
        </p:spPr>
      </p:sp>
      <p:sp>
        <p:nvSpPr>
          <p:cNvPr name="Freeform 15" id="15"/>
          <p:cNvSpPr/>
          <p:nvPr/>
        </p:nvSpPr>
        <p:spPr>
          <a:xfrm flipH="false" flipV="false" rot="0">
            <a:off x="13013327" y="3372801"/>
            <a:ext cx="3856331" cy="5341455"/>
          </a:xfrm>
          <a:custGeom>
            <a:avLst/>
            <a:gdLst/>
            <a:ahLst/>
            <a:cxnLst/>
            <a:rect r="r" b="b" t="t" l="l"/>
            <a:pathLst>
              <a:path h="5341455" w="3856331">
                <a:moveTo>
                  <a:pt x="0" y="0"/>
                </a:moveTo>
                <a:lnTo>
                  <a:pt x="3856331" y="0"/>
                </a:lnTo>
                <a:lnTo>
                  <a:pt x="3856331" y="5341455"/>
                </a:lnTo>
                <a:lnTo>
                  <a:pt x="0" y="5341455"/>
                </a:lnTo>
                <a:lnTo>
                  <a:pt x="0" y="0"/>
                </a:lnTo>
                <a:close/>
              </a:path>
            </a:pathLst>
          </a:custGeom>
          <a:blipFill>
            <a:blip r:embed="rId6"/>
            <a:stretch>
              <a:fillRect l="0" t="-11250" r="0" b="-49290"/>
            </a:stretch>
          </a:blipFill>
        </p:spPr>
      </p:sp>
      <p:sp>
        <p:nvSpPr>
          <p:cNvPr name="TextBox 16" id="16"/>
          <p:cNvSpPr txBox="true"/>
          <p:nvPr/>
        </p:nvSpPr>
        <p:spPr>
          <a:xfrm rot="0">
            <a:off x="0" y="200889"/>
            <a:ext cx="14531841" cy="2352872"/>
          </a:xfrm>
          <a:prstGeom prst="rect">
            <a:avLst/>
          </a:prstGeom>
        </p:spPr>
        <p:txBody>
          <a:bodyPr anchor="t" rtlCol="false" tIns="0" lIns="0" bIns="0" rIns="0">
            <a:spAutoFit/>
          </a:bodyPr>
          <a:lstStyle/>
          <a:p>
            <a:pPr algn="ctr">
              <a:lnSpc>
                <a:spcPts val="9494"/>
              </a:lnSpc>
            </a:pPr>
            <a:r>
              <a:rPr lang="en-US" sz="6781">
                <a:solidFill>
                  <a:srgbClr val="FFFFFA"/>
                </a:solidFill>
                <a:latin typeface="Open Sans Bold"/>
              </a:rPr>
              <a:t>le marketing opérationnel: quelques exemples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1309960" y="1365986"/>
            <a:ext cx="10805081" cy="14203311"/>
            <a:chOff x="0" y="0"/>
            <a:chExt cx="2845783" cy="3740790"/>
          </a:xfrm>
        </p:grpSpPr>
        <p:sp>
          <p:nvSpPr>
            <p:cNvPr name="Freeform 3" id="3"/>
            <p:cNvSpPr/>
            <p:nvPr/>
          </p:nvSpPr>
          <p:spPr>
            <a:xfrm flipH="false" flipV="false" rot="0">
              <a:off x="0" y="0"/>
              <a:ext cx="2845783" cy="3740789"/>
            </a:xfrm>
            <a:custGeom>
              <a:avLst/>
              <a:gdLst/>
              <a:ahLst/>
              <a:cxnLst/>
              <a:rect r="r" b="b" t="t" l="l"/>
              <a:pathLst>
                <a:path h="3740789" w="2845783">
                  <a:moveTo>
                    <a:pt x="203200" y="0"/>
                  </a:moveTo>
                  <a:lnTo>
                    <a:pt x="2845783" y="0"/>
                  </a:lnTo>
                  <a:lnTo>
                    <a:pt x="2642583" y="3740789"/>
                  </a:lnTo>
                  <a:lnTo>
                    <a:pt x="0" y="3740789"/>
                  </a:lnTo>
                  <a:lnTo>
                    <a:pt x="203200" y="0"/>
                  </a:lnTo>
                  <a:close/>
                </a:path>
              </a:pathLst>
            </a:custGeom>
            <a:solidFill>
              <a:srgbClr val="044700"/>
            </a:solidFill>
          </p:spPr>
        </p:sp>
        <p:sp>
          <p:nvSpPr>
            <p:cNvPr name="TextBox 4" id="4"/>
            <p:cNvSpPr txBox="true"/>
            <p:nvPr/>
          </p:nvSpPr>
          <p:spPr>
            <a:xfrm>
              <a:off x="101600" y="-47625"/>
              <a:ext cx="264258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3E723B"/>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24890" y="4220545"/>
            <a:ext cx="1974794" cy="1974794"/>
          </a:xfrm>
          <a:custGeom>
            <a:avLst/>
            <a:gdLst/>
            <a:ahLst/>
            <a:cxnLst/>
            <a:rect r="r" b="b" t="t" l="l"/>
            <a:pathLst>
              <a:path h="1974794" w="1974794">
                <a:moveTo>
                  <a:pt x="0" y="0"/>
                </a:moveTo>
                <a:lnTo>
                  <a:pt x="1974794" y="0"/>
                </a:lnTo>
                <a:lnTo>
                  <a:pt x="1974794" y="1974794"/>
                </a:lnTo>
                <a:lnTo>
                  <a:pt x="0" y="1974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3550341" y="4417378"/>
            <a:ext cx="5347811" cy="1309369"/>
          </a:xfrm>
          <a:prstGeom prst="rect">
            <a:avLst/>
          </a:prstGeom>
        </p:spPr>
        <p:txBody>
          <a:bodyPr anchor="t" rtlCol="false" tIns="0" lIns="0" bIns="0" rIns="0">
            <a:spAutoFit/>
          </a:bodyPr>
          <a:lstStyle/>
          <a:p>
            <a:pPr algn="ctr">
              <a:lnSpc>
                <a:spcPts val="10780"/>
              </a:lnSpc>
            </a:pPr>
            <a:r>
              <a:rPr lang="en-US" sz="7700">
                <a:solidFill>
                  <a:srgbClr val="3E723B"/>
                </a:solidFill>
                <a:latin typeface="Open Sans Bold"/>
              </a:rPr>
              <a:t>Conclusion</a:t>
            </a:r>
          </a:p>
        </p:txBody>
      </p:sp>
      <p:sp>
        <p:nvSpPr>
          <p:cNvPr name="Freeform 14" id="14"/>
          <p:cNvSpPr/>
          <p:nvPr/>
        </p:nvSpPr>
        <p:spPr>
          <a:xfrm flipH="false" flipV="false" rot="0">
            <a:off x="-1530006" y="7566032"/>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5"/>
            <a:stretch>
              <a:fillRect l="0" t="-6732" r="0" b="-6732"/>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318736" y="-2299776"/>
            <a:ext cx="23589351" cy="14203311"/>
            <a:chOff x="0" y="0"/>
            <a:chExt cx="6212833" cy="3740790"/>
          </a:xfrm>
        </p:grpSpPr>
        <p:sp>
          <p:nvSpPr>
            <p:cNvPr name="Freeform 3" id="3"/>
            <p:cNvSpPr/>
            <p:nvPr/>
          </p:nvSpPr>
          <p:spPr>
            <a:xfrm flipH="false" flipV="false" rot="0">
              <a:off x="0" y="0"/>
              <a:ext cx="6212833" cy="3740789"/>
            </a:xfrm>
            <a:custGeom>
              <a:avLst/>
              <a:gdLst/>
              <a:ahLst/>
              <a:cxnLst/>
              <a:rect r="r" b="b" t="t" l="l"/>
              <a:pathLst>
                <a:path h="3740789" w="6212833">
                  <a:moveTo>
                    <a:pt x="203200" y="0"/>
                  </a:moveTo>
                  <a:lnTo>
                    <a:pt x="6212833" y="0"/>
                  </a:lnTo>
                  <a:lnTo>
                    <a:pt x="6009633" y="3740789"/>
                  </a:lnTo>
                  <a:lnTo>
                    <a:pt x="0" y="3740789"/>
                  </a:lnTo>
                  <a:lnTo>
                    <a:pt x="203200" y="0"/>
                  </a:lnTo>
                  <a:close/>
                </a:path>
              </a:pathLst>
            </a:custGeom>
            <a:solidFill>
              <a:srgbClr val="044700"/>
            </a:solidFill>
          </p:spPr>
        </p:sp>
        <p:sp>
          <p:nvSpPr>
            <p:cNvPr name="TextBox 4" id="4"/>
            <p:cNvSpPr txBox="true"/>
            <p:nvPr/>
          </p:nvSpPr>
          <p:spPr>
            <a:xfrm>
              <a:off x="101600" y="-47625"/>
              <a:ext cx="600963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FFFFFA"/>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147088" y="3868697"/>
            <a:ext cx="14722570" cy="2326642"/>
          </a:xfrm>
          <a:prstGeom prst="rect">
            <a:avLst/>
          </a:prstGeom>
        </p:spPr>
        <p:txBody>
          <a:bodyPr anchor="t" rtlCol="false" tIns="0" lIns="0" bIns="0" rIns="0">
            <a:spAutoFit/>
          </a:bodyPr>
          <a:lstStyle/>
          <a:p>
            <a:pPr algn="just">
              <a:lnSpc>
                <a:spcPts val="6159"/>
              </a:lnSpc>
              <a:spcBef>
                <a:spcPct val="0"/>
              </a:spcBef>
            </a:pPr>
            <a:r>
              <a:rPr lang="en-US" sz="4399">
                <a:solidFill>
                  <a:srgbClr val="FFFFFF"/>
                </a:solidFill>
                <a:latin typeface="Roboto"/>
              </a:rPr>
              <a:t>Founa a réussi à acquérir une clientèle grâce à une stratégie bien structurée. Cependant, elle a encore des défaillances qu'elle doit améliorer.</a:t>
            </a:r>
          </a:p>
        </p:txBody>
      </p:sp>
      <p:sp>
        <p:nvSpPr>
          <p:cNvPr name="Freeform 13" id="13"/>
          <p:cNvSpPr/>
          <p:nvPr/>
        </p:nvSpPr>
        <p:spPr>
          <a:xfrm flipH="false" flipV="false" rot="0">
            <a:off x="-1530006" y="7566032"/>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3"/>
            <a:stretch>
              <a:fillRect l="0" t="-6732" r="0" b="-6732"/>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98145" y="3421677"/>
            <a:ext cx="9561155" cy="2415863"/>
            <a:chOff x="0" y="0"/>
            <a:chExt cx="2277041" cy="575351"/>
          </a:xfrm>
        </p:grpSpPr>
        <p:sp>
          <p:nvSpPr>
            <p:cNvPr name="Freeform 3" id="3"/>
            <p:cNvSpPr/>
            <p:nvPr/>
          </p:nvSpPr>
          <p:spPr>
            <a:xfrm flipH="false" flipV="false" rot="0">
              <a:off x="0" y="0"/>
              <a:ext cx="2277041" cy="575351"/>
            </a:xfrm>
            <a:custGeom>
              <a:avLst/>
              <a:gdLst/>
              <a:ahLst/>
              <a:cxnLst/>
              <a:rect r="r" b="b" t="t" l="l"/>
              <a:pathLst>
                <a:path h="575351" w="2277041">
                  <a:moveTo>
                    <a:pt x="0" y="0"/>
                  </a:moveTo>
                  <a:lnTo>
                    <a:pt x="2277041" y="0"/>
                  </a:lnTo>
                  <a:lnTo>
                    <a:pt x="2277041" y="575351"/>
                  </a:lnTo>
                  <a:lnTo>
                    <a:pt x="0" y="575351"/>
                  </a:lnTo>
                  <a:close/>
                </a:path>
              </a:pathLst>
            </a:custGeom>
            <a:solidFill>
              <a:srgbClr val="044700"/>
            </a:solidFill>
          </p:spPr>
        </p:sp>
        <p:sp>
          <p:nvSpPr>
            <p:cNvPr name="TextBox 4" id="4"/>
            <p:cNvSpPr txBox="true"/>
            <p:nvPr/>
          </p:nvSpPr>
          <p:spPr>
            <a:xfrm>
              <a:off x="0" y="-47625"/>
              <a:ext cx="2277041" cy="6229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04297" y="1933798"/>
            <a:ext cx="1767208" cy="1188849"/>
          </a:xfrm>
          <a:custGeom>
            <a:avLst/>
            <a:gdLst/>
            <a:ahLst/>
            <a:cxnLst/>
            <a:rect r="r" b="b" t="t" l="l"/>
            <a:pathLst>
              <a:path h="1188849" w="1767208">
                <a:moveTo>
                  <a:pt x="0" y="0"/>
                </a:moveTo>
                <a:lnTo>
                  <a:pt x="1767208" y="0"/>
                </a:lnTo>
                <a:lnTo>
                  <a:pt x="1767208" y="1188849"/>
                </a:lnTo>
                <a:lnTo>
                  <a:pt x="0" y="1188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1229185"/>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44700"/>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43050" y="8309773"/>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44700"/>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101178" y="9258300"/>
            <a:ext cx="2713702" cy="1485135"/>
          </a:xfrm>
          <a:custGeom>
            <a:avLst/>
            <a:gdLst/>
            <a:ahLst/>
            <a:cxnLst/>
            <a:rect r="r" b="b" t="t" l="l"/>
            <a:pathLst>
              <a:path h="1485135" w="2713702">
                <a:moveTo>
                  <a:pt x="0" y="0"/>
                </a:moveTo>
                <a:lnTo>
                  <a:pt x="2713702" y="0"/>
                </a:lnTo>
                <a:lnTo>
                  <a:pt x="2713702" y="1485135"/>
                </a:lnTo>
                <a:lnTo>
                  <a:pt x="0" y="1485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7993966" y="3342911"/>
            <a:ext cx="8969513" cy="2220970"/>
          </a:xfrm>
          <a:prstGeom prst="rect">
            <a:avLst/>
          </a:prstGeom>
        </p:spPr>
        <p:txBody>
          <a:bodyPr anchor="t" rtlCol="false" tIns="0" lIns="0" bIns="0" rIns="0">
            <a:spAutoFit/>
          </a:bodyPr>
          <a:lstStyle/>
          <a:p>
            <a:pPr algn="ctr">
              <a:lnSpc>
                <a:spcPts val="17192"/>
              </a:lnSpc>
            </a:pPr>
            <a:r>
              <a:rPr lang="en-US" sz="12280">
                <a:solidFill>
                  <a:srgbClr val="FFFFFF"/>
                </a:solidFill>
                <a:latin typeface="Poppins Ultra-Bold"/>
              </a:rPr>
              <a:t>Merci</a:t>
            </a:r>
          </a:p>
        </p:txBody>
      </p:sp>
      <p:sp>
        <p:nvSpPr>
          <p:cNvPr name="TextBox 14" id="14"/>
          <p:cNvSpPr txBox="true"/>
          <p:nvPr/>
        </p:nvSpPr>
        <p:spPr>
          <a:xfrm rot="0">
            <a:off x="9652810" y="6304265"/>
            <a:ext cx="6052928" cy="659223"/>
          </a:xfrm>
          <a:prstGeom prst="rect">
            <a:avLst/>
          </a:prstGeom>
        </p:spPr>
        <p:txBody>
          <a:bodyPr anchor="t" rtlCol="false" tIns="0" lIns="0" bIns="0" rIns="0">
            <a:spAutoFit/>
          </a:bodyPr>
          <a:lstStyle/>
          <a:p>
            <a:pPr algn="ctr">
              <a:lnSpc>
                <a:spcPts val="5139"/>
              </a:lnSpc>
              <a:spcBef>
                <a:spcPct val="0"/>
              </a:spcBef>
            </a:pPr>
            <a:r>
              <a:rPr lang="en-US" sz="3671">
                <a:solidFill>
                  <a:srgbClr val="044700"/>
                </a:solidFill>
                <a:latin typeface="Poppins Medium"/>
              </a:rPr>
              <a:t>POUR VOTRE ATTENTION</a:t>
            </a:r>
          </a:p>
        </p:txBody>
      </p:sp>
      <p:sp>
        <p:nvSpPr>
          <p:cNvPr name="TextBox 15" id="15"/>
          <p:cNvSpPr txBox="true"/>
          <p:nvPr/>
        </p:nvSpPr>
        <p:spPr>
          <a:xfrm rot="0">
            <a:off x="10624987" y="7669785"/>
            <a:ext cx="3707470" cy="372394"/>
          </a:xfrm>
          <a:prstGeom prst="rect">
            <a:avLst/>
          </a:prstGeom>
        </p:spPr>
        <p:txBody>
          <a:bodyPr anchor="t" rtlCol="false" tIns="0" lIns="0" bIns="0" rIns="0">
            <a:spAutoFit/>
          </a:bodyPr>
          <a:lstStyle/>
          <a:p>
            <a:pPr algn="ctr">
              <a:lnSpc>
                <a:spcPts val="2945"/>
              </a:lnSpc>
              <a:spcBef>
                <a:spcPct val="0"/>
              </a:spcBef>
            </a:pPr>
            <a:r>
              <a:rPr lang="en-US" sz="2103">
                <a:solidFill>
                  <a:srgbClr val="044700"/>
                </a:solidFill>
                <a:latin typeface="Poppins"/>
              </a:rPr>
              <a:t>www.founashop.com</a:t>
            </a:r>
          </a:p>
        </p:txBody>
      </p:sp>
      <p:sp>
        <p:nvSpPr>
          <p:cNvPr name="Freeform 16" id="16"/>
          <p:cNvSpPr/>
          <p:nvPr/>
        </p:nvSpPr>
        <p:spPr>
          <a:xfrm flipH="false" flipV="false" rot="0">
            <a:off x="5899838" y="-200593"/>
            <a:ext cx="2713702" cy="1485135"/>
          </a:xfrm>
          <a:custGeom>
            <a:avLst/>
            <a:gdLst/>
            <a:ahLst/>
            <a:cxnLst/>
            <a:rect r="r" b="b" t="t" l="l"/>
            <a:pathLst>
              <a:path h="1485135" w="2713702">
                <a:moveTo>
                  <a:pt x="0" y="0"/>
                </a:moveTo>
                <a:lnTo>
                  <a:pt x="2713702" y="0"/>
                </a:lnTo>
                <a:lnTo>
                  <a:pt x="2713702" y="1485135"/>
                </a:lnTo>
                <a:lnTo>
                  <a:pt x="0" y="1485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6931149" y="8636722"/>
            <a:ext cx="2713702" cy="1485135"/>
          </a:xfrm>
          <a:custGeom>
            <a:avLst/>
            <a:gdLst/>
            <a:ahLst/>
            <a:cxnLst/>
            <a:rect r="r" b="b" t="t" l="l"/>
            <a:pathLst>
              <a:path h="1485135" w="2713702">
                <a:moveTo>
                  <a:pt x="0" y="0"/>
                </a:moveTo>
                <a:lnTo>
                  <a:pt x="2713702" y="0"/>
                </a:lnTo>
                <a:lnTo>
                  <a:pt x="2713702" y="1485135"/>
                </a:lnTo>
                <a:lnTo>
                  <a:pt x="0" y="1485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5334844" y="313865"/>
            <a:ext cx="2235163" cy="1223244"/>
          </a:xfrm>
          <a:custGeom>
            <a:avLst/>
            <a:gdLst/>
            <a:ahLst/>
            <a:cxnLst/>
            <a:rect r="r" b="b" t="t" l="l"/>
            <a:pathLst>
              <a:path h="1223244" w="2235163">
                <a:moveTo>
                  <a:pt x="0" y="0"/>
                </a:moveTo>
                <a:lnTo>
                  <a:pt x="2235164" y="0"/>
                </a:lnTo>
                <a:lnTo>
                  <a:pt x="2235164" y="1223244"/>
                </a:lnTo>
                <a:lnTo>
                  <a:pt x="0" y="1223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9920016" y="7255237"/>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6"/>
            <a:stretch>
              <a:fillRect l="0" t="-6732" r="0" b="-673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41995">
            <a:off x="-2497921" y="6894117"/>
            <a:ext cx="6071234" cy="8158470"/>
            <a:chOff x="0" y="0"/>
            <a:chExt cx="1753696" cy="2356601"/>
          </a:xfrm>
        </p:grpSpPr>
        <p:sp>
          <p:nvSpPr>
            <p:cNvPr name="Freeform 3" id="3"/>
            <p:cNvSpPr/>
            <p:nvPr/>
          </p:nvSpPr>
          <p:spPr>
            <a:xfrm flipH="false" flipV="false" rot="0">
              <a:off x="0" y="0"/>
              <a:ext cx="1753696" cy="2356601"/>
            </a:xfrm>
            <a:custGeom>
              <a:avLst/>
              <a:gdLst/>
              <a:ahLst/>
              <a:cxnLst/>
              <a:rect r="r" b="b" t="t" l="l"/>
              <a:pathLst>
                <a:path h="2356601" w="1753696">
                  <a:moveTo>
                    <a:pt x="0" y="0"/>
                  </a:moveTo>
                  <a:lnTo>
                    <a:pt x="1753696" y="0"/>
                  </a:lnTo>
                  <a:lnTo>
                    <a:pt x="1753696" y="2356601"/>
                  </a:lnTo>
                  <a:lnTo>
                    <a:pt x="0" y="2356601"/>
                  </a:lnTo>
                  <a:close/>
                </a:path>
              </a:pathLst>
            </a:custGeom>
            <a:solidFill>
              <a:srgbClr val="044700"/>
            </a:solidFill>
          </p:spPr>
        </p:sp>
        <p:sp>
          <p:nvSpPr>
            <p:cNvPr name="TextBox 4" id="4"/>
            <p:cNvSpPr txBox="true"/>
            <p:nvPr/>
          </p:nvSpPr>
          <p:spPr>
            <a:xfrm>
              <a:off x="0" y="-47625"/>
              <a:ext cx="1753696" cy="240422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377625">
            <a:off x="-4688035" y="-2542252"/>
            <a:ext cx="6728124" cy="9477045"/>
            <a:chOff x="0" y="0"/>
            <a:chExt cx="1943441" cy="2737476"/>
          </a:xfrm>
        </p:grpSpPr>
        <p:sp>
          <p:nvSpPr>
            <p:cNvPr name="Freeform 6" id="6"/>
            <p:cNvSpPr/>
            <p:nvPr/>
          </p:nvSpPr>
          <p:spPr>
            <a:xfrm flipH="false" flipV="false" rot="0">
              <a:off x="0" y="0"/>
              <a:ext cx="1943441" cy="2737476"/>
            </a:xfrm>
            <a:custGeom>
              <a:avLst/>
              <a:gdLst/>
              <a:ahLst/>
              <a:cxnLst/>
              <a:rect r="r" b="b" t="t" l="l"/>
              <a:pathLst>
                <a:path h="2737476" w="1943441">
                  <a:moveTo>
                    <a:pt x="0" y="0"/>
                  </a:moveTo>
                  <a:lnTo>
                    <a:pt x="1943441" y="0"/>
                  </a:lnTo>
                  <a:lnTo>
                    <a:pt x="1943441" y="2737476"/>
                  </a:lnTo>
                  <a:lnTo>
                    <a:pt x="0" y="2737476"/>
                  </a:lnTo>
                  <a:close/>
                </a:path>
              </a:pathLst>
            </a:custGeom>
            <a:solidFill>
              <a:srgbClr val="3E723B"/>
            </a:solidFill>
          </p:spPr>
        </p:sp>
        <p:sp>
          <p:nvSpPr>
            <p:cNvPr name="TextBox 7" id="7"/>
            <p:cNvSpPr txBox="true"/>
            <p:nvPr/>
          </p:nvSpPr>
          <p:spPr>
            <a:xfrm>
              <a:off x="0" y="-47625"/>
              <a:ext cx="1943441" cy="278510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194091" y="817015"/>
            <a:ext cx="3350453" cy="1833612"/>
          </a:xfrm>
          <a:custGeom>
            <a:avLst/>
            <a:gdLst/>
            <a:ahLst/>
            <a:cxnLst/>
            <a:rect r="r" b="b" t="t" l="l"/>
            <a:pathLst>
              <a:path h="1833612" w="3350453">
                <a:moveTo>
                  <a:pt x="0" y="0"/>
                </a:moveTo>
                <a:lnTo>
                  <a:pt x="3350454" y="0"/>
                </a:lnTo>
                <a:lnTo>
                  <a:pt x="3350454" y="1833612"/>
                </a:lnTo>
                <a:lnTo>
                  <a:pt x="0" y="1833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11743062" y="3899498"/>
            <a:ext cx="0" cy="5695032"/>
          </a:xfrm>
          <a:prstGeom prst="line">
            <a:avLst/>
          </a:prstGeom>
          <a:ln cap="flat" w="47625">
            <a:solidFill>
              <a:srgbClr val="000000"/>
            </a:solidFill>
            <a:prstDash val="lgDash"/>
            <a:headEnd type="none" len="sm" w="sm"/>
            <a:tailEnd type="none" len="sm" w="sm"/>
          </a:ln>
        </p:spPr>
      </p:sp>
      <p:sp>
        <p:nvSpPr>
          <p:cNvPr name="TextBox 10" id="10"/>
          <p:cNvSpPr txBox="true"/>
          <p:nvPr/>
        </p:nvSpPr>
        <p:spPr>
          <a:xfrm rot="0">
            <a:off x="10738865" y="1299599"/>
            <a:ext cx="4983731" cy="1545692"/>
          </a:xfrm>
          <a:prstGeom prst="rect">
            <a:avLst/>
          </a:prstGeom>
        </p:spPr>
        <p:txBody>
          <a:bodyPr anchor="t" rtlCol="false" tIns="0" lIns="0" bIns="0" rIns="0">
            <a:spAutoFit/>
          </a:bodyPr>
          <a:lstStyle/>
          <a:p>
            <a:pPr>
              <a:lnSpc>
                <a:spcPts val="11929"/>
              </a:lnSpc>
            </a:pPr>
            <a:r>
              <a:rPr lang="en-US" sz="8520">
                <a:solidFill>
                  <a:srgbClr val="044700"/>
                </a:solidFill>
                <a:latin typeface="Poppins Semi-Bold"/>
              </a:rPr>
              <a:t>Plan</a:t>
            </a:r>
          </a:p>
        </p:txBody>
      </p:sp>
      <p:sp>
        <p:nvSpPr>
          <p:cNvPr name="TextBox 11" id="11"/>
          <p:cNvSpPr txBox="true"/>
          <p:nvPr/>
        </p:nvSpPr>
        <p:spPr>
          <a:xfrm rot="0">
            <a:off x="6401010" y="3813773"/>
            <a:ext cx="4997062" cy="1004864"/>
          </a:xfrm>
          <a:prstGeom prst="rect">
            <a:avLst/>
          </a:prstGeom>
        </p:spPr>
        <p:txBody>
          <a:bodyPr anchor="t" rtlCol="false" tIns="0" lIns="0" bIns="0" rIns="0">
            <a:spAutoFit/>
          </a:bodyPr>
          <a:lstStyle/>
          <a:p>
            <a:pPr marL="607421" indent="-303711" lvl="1">
              <a:lnSpc>
                <a:spcPts val="3938"/>
              </a:lnSpc>
              <a:buFont typeface="Arial"/>
              <a:buChar char="•"/>
            </a:pPr>
            <a:r>
              <a:rPr lang="en-US" sz="2813" spc="256">
                <a:solidFill>
                  <a:srgbClr val="044700"/>
                </a:solidFill>
                <a:latin typeface="Poppins Medium"/>
              </a:rPr>
              <a:t>introduction géneral</a:t>
            </a:r>
          </a:p>
          <a:p>
            <a:pPr>
              <a:lnSpc>
                <a:spcPts val="3938"/>
              </a:lnSpc>
            </a:pPr>
          </a:p>
        </p:txBody>
      </p:sp>
      <p:sp>
        <p:nvSpPr>
          <p:cNvPr name="TextBox 12" id="12"/>
          <p:cNvSpPr txBox="true"/>
          <p:nvPr/>
        </p:nvSpPr>
        <p:spPr>
          <a:xfrm rot="0">
            <a:off x="7777654" y="5433346"/>
            <a:ext cx="3941595" cy="1001893"/>
          </a:xfrm>
          <a:prstGeom prst="rect">
            <a:avLst/>
          </a:prstGeom>
        </p:spPr>
        <p:txBody>
          <a:bodyPr anchor="t" rtlCol="false" tIns="0" lIns="0" bIns="0" rIns="0">
            <a:spAutoFit/>
          </a:bodyPr>
          <a:lstStyle/>
          <a:p>
            <a:pPr>
              <a:lnSpc>
                <a:spcPts val="3938"/>
              </a:lnSpc>
            </a:pPr>
            <a:r>
              <a:rPr lang="en-US" sz="2813" spc="256">
                <a:solidFill>
                  <a:srgbClr val="044700"/>
                </a:solidFill>
                <a:latin typeface="Poppins Medium"/>
              </a:rPr>
              <a:t> 3. Analyse SWOT</a:t>
            </a:r>
          </a:p>
          <a:p>
            <a:pPr>
              <a:lnSpc>
                <a:spcPts val="3938"/>
              </a:lnSpc>
            </a:pPr>
          </a:p>
        </p:txBody>
      </p:sp>
      <p:sp>
        <p:nvSpPr>
          <p:cNvPr name="TextBox 13" id="13"/>
          <p:cNvSpPr txBox="true"/>
          <p:nvPr/>
        </p:nvSpPr>
        <p:spPr>
          <a:xfrm rot="0">
            <a:off x="12071533" y="6349514"/>
            <a:ext cx="5385056" cy="1001893"/>
          </a:xfrm>
          <a:prstGeom prst="rect">
            <a:avLst/>
          </a:prstGeom>
        </p:spPr>
        <p:txBody>
          <a:bodyPr anchor="t" rtlCol="false" tIns="0" lIns="0" bIns="0" rIns="0">
            <a:spAutoFit/>
          </a:bodyPr>
          <a:lstStyle/>
          <a:p>
            <a:pPr>
              <a:lnSpc>
                <a:spcPts val="3938"/>
              </a:lnSpc>
            </a:pPr>
            <a:r>
              <a:rPr lang="en-US" sz="2813" spc="256">
                <a:solidFill>
                  <a:srgbClr val="044700"/>
                </a:solidFill>
                <a:latin typeface="Poppins Medium"/>
              </a:rPr>
              <a:t>4.Marketing stratégique</a:t>
            </a:r>
          </a:p>
          <a:p>
            <a:pPr>
              <a:lnSpc>
                <a:spcPts val="3938"/>
              </a:lnSpc>
            </a:pPr>
          </a:p>
        </p:txBody>
      </p:sp>
      <p:sp>
        <p:nvSpPr>
          <p:cNvPr name="TextBox 14" id="14"/>
          <p:cNvSpPr txBox="true"/>
          <p:nvPr/>
        </p:nvSpPr>
        <p:spPr>
          <a:xfrm rot="0">
            <a:off x="12158143" y="8210918"/>
            <a:ext cx="4592773" cy="973901"/>
          </a:xfrm>
          <a:prstGeom prst="rect">
            <a:avLst/>
          </a:prstGeom>
        </p:spPr>
        <p:txBody>
          <a:bodyPr anchor="t" rtlCol="false" tIns="0" lIns="0" bIns="0" rIns="0">
            <a:spAutoFit/>
          </a:bodyPr>
          <a:lstStyle/>
          <a:p>
            <a:pPr>
              <a:lnSpc>
                <a:spcPts val="3880"/>
              </a:lnSpc>
            </a:pPr>
            <a:r>
              <a:rPr lang="en-US" sz="2771">
                <a:solidFill>
                  <a:srgbClr val="044700"/>
                </a:solidFill>
                <a:latin typeface="Poppins Medium"/>
              </a:rPr>
              <a:t>6. Marketing opérationnel</a:t>
            </a:r>
          </a:p>
          <a:p>
            <a:pPr>
              <a:lnSpc>
                <a:spcPts val="3880"/>
              </a:lnSpc>
            </a:pPr>
          </a:p>
        </p:txBody>
      </p:sp>
      <p:sp>
        <p:nvSpPr>
          <p:cNvPr name="TextBox 15" id="15"/>
          <p:cNvSpPr txBox="true"/>
          <p:nvPr/>
        </p:nvSpPr>
        <p:spPr>
          <a:xfrm rot="0">
            <a:off x="6517018" y="7265682"/>
            <a:ext cx="4897431" cy="1001893"/>
          </a:xfrm>
          <a:prstGeom prst="rect">
            <a:avLst/>
          </a:prstGeom>
        </p:spPr>
        <p:txBody>
          <a:bodyPr anchor="t" rtlCol="false" tIns="0" lIns="0" bIns="0" rIns="0">
            <a:spAutoFit/>
          </a:bodyPr>
          <a:lstStyle/>
          <a:p>
            <a:pPr>
              <a:lnSpc>
                <a:spcPts val="3938"/>
              </a:lnSpc>
            </a:pPr>
            <a:r>
              <a:rPr lang="en-US" sz="2813" spc="256">
                <a:solidFill>
                  <a:srgbClr val="044700"/>
                </a:solidFill>
                <a:latin typeface="Poppins Medium"/>
              </a:rPr>
              <a:t> 5. losange de Kapferer </a:t>
            </a:r>
          </a:p>
          <a:p>
            <a:pPr>
              <a:lnSpc>
                <a:spcPts val="3938"/>
              </a:lnSpc>
            </a:pPr>
          </a:p>
        </p:txBody>
      </p:sp>
      <p:sp>
        <p:nvSpPr>
          <p:cNvPr name="TextBox 16" id="16"/>
          <p:cNvSpPr txBox="true"/>
          <p:nvPr/>
        </p:nvSpPr>
        <p:spPr>
          <a:xfrm rot="0">
            <a:off x="11853485" y="4520992"/>
            <a:ext cx="6368796" cy="509564"/>
          </a:xfrm>
          <a:prstGeom prst="rect">
            <a:avLst/>
          </a:prstGeom>
        </p:spPr>
        <p:txBody>
          <a:bodyPr anchor="t" rtlCol="false" tIns="0" lIns="0" bIns="0" rIns="0">
            <a:spAutoFit/>
          </a:bodyPr>
          <a:lstStyle/>
          <a:p>
            <a:pPr>
              <a:lnSpc>
                <a:spcPts val="3938"/>
              </a:lnSpc>
            </a:pPr>
            <a:r>
              <a:rPr lang="en-US" sz="2813" spc="256">
                <a:solidFill>
                  <a:srgbClr val="044700"/>
                </a:solidFill>
                <a:latin typeface="Poppins Medium"/>
              </a:rPr>
              <a:t>2.Présentation de Founa Shop</a:t>
            </a:r>
          </a:p>
        </p:txBody>
      </p:sp>
      <p:sp>
        <p:nvSpPr>
          <p:cNvPr name="Freeform 17" id="17"/>
          <p:cNvSpPr/>
          <p:nvPr/>
        </p:nvSpPr>
        <p:spPr>
          <a:xfrm flipH="false" flipV="false" rot="0">
            <a:off x="14454529" y="7829034"/>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4"/>
            <a:stretch>
              <a:fillRect l="0" t="-6732" r="0" b="-6732"/>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1053386" y="800378"/>
            <a:ext cx="10805081" cy="14203311"/>
            <a:chOff x="0" y="0"/>
            <a:chExt cx="2845783" cy="3740790"/>
          </a:xfrm>
        </p:grpSpPr>
        <p:sp>
          <p:nvSpPr>
            <p:cNvPr name="Freeform 3" id="3"/>
            <p:cNvSpPr/>
            <p:nvPr/>
          </p:nvSpPr>
          <p:spPr>
            <a:xfrm flipH="false" flipV="false" rot="0">
              <a:off x="0" y="0"/>
              <a:ext cx="2845783" cy="3740789"/>
            </a:xfrm>
            <a:custGeom>
              <a:avLst/>
              <a:gdLst/>
              <a:ahLst/>
              <a:cxnLst/>
              <a:rect r="r" b="b" t="t" l="l"/>
              <a:pathLst>
                <a:path h="3740789" w="2845783">
                  <a:moveTo>
                    <a:pt x="203200" y="0"/>
                  </a:moveTo>
                  <a:lnTo>
                    <a:pt x="2845783" y="0"/>
                  </a:lnTo>
                  <a:lnTo>
                    <a:pt x="2642583" y="3740789"/>
                  </a:lnTo>
                  <a:lnTo>
                    <a:pt x="0" y="3740789"/>
                  </a:lnTo>
                  <a:lnTo>
                    <a:pt x="203200" y="0"/>
                  </a:lnTo>
                  <a:close/>
                </a:path>
              </a:pathLst>
            </a:custGeom>
            <a:solidFill>
              <a:srgbClr val="044700"/>
            </a:solidFill>
          </p:spPr>
        </p:sp>
        <p:sp>
          <p:nvSpPr>
            <p:cNvPr name="TextBox 4" id="4"/>
            <p:cNvSpPr txBox="true"/>
            <p:nvPr/>
          </p:nvSpPr>
          <p:spPr>
            <a:xfrm>
              <a:off x="101600" y="-47625"/>
              <a:ext cx="264258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3E723B"/>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093475" y="6960056"/>
            <a:ext cx="2713702" cy="1485135"/>
          </a:xfrm>
          <a:custGeom>
            <a:avLst/>
            <a:gdLst/>
            <a:ahLst/>
            <a:cxnLst/>
            <a:rect r="r" b="b" t="t" l="l"/>
            <a:pathLst>
              <a:path h="1485135" w="2713702">
                <a:moveTo>
                  <a:pt x="0" y="0"/>
                </a:moveTo>
                <a:lnTo>
                  <a:pt x="2713702" y="0"/>
                </a:lnTo>
                <a:lnTo>
                  <a:pt x="2713702" y="1485135"/>
                </a:lnTo>
                <a:lnTo>
                  <a:pt x="0" y="1485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006751" y="4156103"/>
            <a:ext cx="1974794" cy="1974794"/>
          </a:xfrm>
          <a:custGeom>
            <a:avLst/>
            <a:gdLst/>
            <a:ahLst/>
            <a:cxnLst/>
            <a:rect r="r" b="b" t="t" l="l"/>
            <a:pathLst>
              <a:path h="1974794" w="1974794">
                <a:moveTo>
                  <a:pt x="0" y="0"/>
                </a:moveTo>
                <a:lnTo>
                  <a:pt x="1974794" y="0"/>
                </a:lnTo>
                <a:lnTo>
                  <a:pt x="1974794" y="1974794"/>
                </a:lnTo>
                <a:lnTo>
                  <a:pt x="0" y="19747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821469" y="4411091"/>
            <a:ext cx="2345359" cy="1321942"/>
          </a:xfrm>
          <a:prstGeom prst="rect">
            <a:avLst/>
          </a:prstGeom>
        </p:spPr>
        <p:txBody>
          <a:bodyPr anchor="t" rtlCol="false" tIns="0" lIns="0" bIns="0" rIns="0">
            <a:spAutoFit/>
          </a:bodyPr>
          <a:lstStyle/>
          <a:p>
            <a:pPr algn="ctr">
              <a:lnSpc>
                <a:spcPts val="10885"/>
              </a:lnSpc>
            </a:pPr>
            <a:r>
              <a:rPr lang="en-US" sz="7775">
                <a:solidFill>
                  <a:srgbClr val="FFFFFF"/>
                </a:solidFill>
                <a:latin typeface="Open Sans Bold"/>
              </a:rPr>
              <a:t>1</a:t>
            </a:r>
          </a:p>
        </p:txBody>
      </p:sp>
      <p:sp>
        <p:nvSpPr>
          <p:cNvPr name="TextBox 15" id="15"/>
          <p:cNvSpPr txBox="true"/>
          <p:nvPr/>
        </p:nvSpPr>
        <p:spPr>
          <a:xfrm rot="0">
            <a:off x="3507671" y="4411091"/>
            <a:ext cx="7101967" cy="1321942"/>
          </a:xfrm>
          <a:prstGeom prst="rect">
            <a:avLst/>
          </a:prstGeom>
        </p:spPr>
        <p:txBody>
          <a:bodyPr anchor="t" rtlCol="false" tIns="0" lIns="0" bIns="0" rIns="0">
            <a:spAutoFit/>
          </a:bodyPr>
          <a:lstStyle/>
          <a:p>
            <a:pPr algn="ctr">
              <a:lnSpc>
                <a:spcPts val="10885"/>
              </a:lnSpc>
            </a:pPr>
            <a:r>
              <a:rPr lang="en-US" sz="7775">
                <a:solidFill>
                  <a:srgbClr val="3E723B"/>
                </a:solidFill>
                <a:latin typeface="Open Sans Bold"/>
              </a:rPr>
              <a:t>Introduction</a:t>
            </a:r>
          </a:p>
        </p:txBody>
      </p:sp>
      <p:sp>
        <p:nvSpPr>
          <p:cNvPr name="Freeform 16" id="16"/>
          <p:cNvSpPr/>
          <p:nvPr/>
        </p:nvSpPr>
        <p:spPr>
          <a:xfrm flipH="false" flipV="false" rot="0">
            <a:off x="-958899" y="7566032"/>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7"/>
            <a:stretch>
              <a:fillRect l="0" t="-6732" r="0" b="-673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87809"/>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4" id="4"/>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9546913"/>
            <a:ext cx="18288000" cy="1028700"/>
            <a:chOff x="0" y="0"/>
            <a:chExt cx="4816593" cy="270933"/>
          </a:xfrm>
        </p:grpSpPr>
        <p:sp>
          <p:nvSpPr>
            <p:cNvPr name="Freeform 6" id="6"/>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044700"/>
            </a:solidFill>
          </p:spPr>
        </p:sp>
        <p:sp>
          <p:nvSpPr>
            <p:cNvPr name="TextBox 7" id="7"/>
            <p:cNvSpPr txBox="true"/>
            <p:nvPr/>
          </p:nvSpPr>
          <p:spPr>
            <a:xfrm>
              <a:off x="0" y="-47625"/>
              <a:ext cx="4816593" cy="3185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398296" y="3436843"/>
            <a:ext cx="15137492" cy="4428021"/>
          </a:xfrm>
          <a:prstGeom prst="rect">
            <a:avLst/>
          </a:prstGeom>
        </p:spPr>
        <p:txBody>
          <a:bodyPr anchor="t" rtlCol="false" tIns="0" lIns="0" bIns="0" rIns="0">
            <a:spAutoFit/>
          </a:bodyPr>
          <a:lstStyle/>
          <a:p>
            <a:pPr algn="just">
              <a:lnSpc>
                <a:spcPts val="5932"/>
              </a:lnSpc>
            </a:pPr>
          </a:p>
          <a:p>
            <a:pPr algn="just" marL="607057" indent="-303528" lvl="1">
              <a:lnSpc>
                <a:spcPts val="5932"/>
              </a:lnSpc>
              <a:buFont typeface="Arial"/>
              <a:buChar char="•"/>
            </a:pPr>
            <a:r>
              <a:rPr lang="en-US" sz="2811">
                <a:solidFill>
                  <a:srgbClr val="000000"/>
                </a:solidFill>
                <a:latin typeface="Open Sans"/>
              </a:rPr>
              <a:t>L'E-commerce en Tunisie est un secteur en plein essor. En 2022, le marché tunisien de l'e-commerce a atteint une valeur de 1,2 milliard de dollars, soit une croissance de 20 % par rapport à l'année précédente. Le nombre de sites de vente en ligne en Tunisie est estimé à environ 2 500 avec une amelioration d’infrastuctures paiement electronique</a:t>
            </a:r>
          </a:p>
          <a:p>
            <a:pPr algn="just">
              <a:lnSpc>
                <a:spcPts val="5932"/>
              </a:lnSpc>
            </a:pPr>
          </a:p>
        </p:txBody>
      </p:sp>
      <p:sp>
        <p:nvSpPr>
          <p:cNvPr name="TextBox 9" id="9"/>
          <p:cNvSpPr txBox="true"/>
          <p:nvPr/>
        </p:nvSpPr>
        <p:spPr>
          <a:xfrm rot="0">
            <a:off x="1038225" y="1791185"/>
            <a:ext cx="10925009" cy="1294107"/>
          </a:xfrm>
          <a:prstGeom prst="rect">
            <a:avLst/>
          </a:prstGeom>
        </p:spPr>
        <p:txBody>
          <a:bodyPr anchor="t" rtlCol="false" tIns="0" lIns="0" bIns="0" rIns="0">
            <a:spAutoFit/>
          </a:bodyPr>
          <a:lstStyle/>
          <a:p>
            <a:pPr>
              <a:lnSpc>
                <a:spcPts val="10091"/>
              </a:lnSpc>
            </a:pPr>
            <a:r>
              <a:rPr lang="en-US" sz="7208">
                <a:solidFill>
                  <a:srgbClr val="044700"/>
                </a:solidFill>
                <a:latin typeface="Poppins Semi-Bold"/>
              </a:rPr>
              <a:t>Introduction Générale</a:t>
            </a:r>
          </a:p>
        </p:txBody>
      </p:sp>
      <p:sp>
        <p:nvSpPr>
          <p:cNvPr name="Freeform 10" id="10"/>
          <p:cNvSpPr/>
          <p:nvPr/>
        </p:nvSpPr>
        <p:spPr>
          <a:xfrm flipH="false" flipV="false" rot="0">
            <a:off x="14700594" y="6902464"/>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2"/>
            <a:stretch>
              <a:fillRect l="0" t="-6732" r="0" b="-6732"/>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997444">
            <a:off x="16792209" y="3916505"/>
            <a:ext cx="2203409" cy="10287000"/>
            <a:chOff x="0" y="0"/>
            <a:chExt cx="580322" cy="2709333"/>
          </a:xfrm>
        </p:grpSpPr>
        <p:sp>
          <p:nvSpPr>
            <p:cNvPr name="Freeform 3" id="3"/>
            <p:cNvSpPr/>
            <p:nvPr/>
          </p:nvSpPr>
          <p:spPr>
            <a:xfrm flipH="false" flipV="false" rot="0">
              <a:off x="0" y="0"/>
              <a:ext cx="580322" cy="2709333"/>
            </a:xfrm>
            <a:custGeom>
              <a:avLst/>
              <a:gdLst/>
              <a:ahLst/>
              <a:cxnLst/>
              <a:rect r="r" b="b" t="t" l="l"/>
              <a:pathLst>
                <a:path h="2709333" w="580322">
                  <a:moveTo>
                    <a:pt x="0" y="0"/>
                  </a:moveTo>
                  <a:lnTo>
                    <a:pt x="580322" y="0"/>
                  </a:lnTo>
                  <a:lnTo>
                    <a:pt x="580322" y="2709333"/>
                  </a:lnTo>
                  <a:lnTo>
                    <a:pt x="0" y="2709333"/>
                  </a:lnTo>
                  <a:close/>
                </a:path>
              </a:pathLst>
            </a:custGeom>
            <a:solidFill>
              <a:srgbClr val="3E723B"/>
            </a:solidFill>
          </p:spPr>
        </p:sp>
        <p:sp>
          <p:nvSpPr>
            <p:cNvPr name="TextBox 4" id="4"/>
            <p:cNvSpPr txBox="true"/>
            <p:nvPr/>
          </p:nvSpPr>
          <p:spPr>
            <a:xfrm>
              <a:off x="0" y="-47625"/>
              <a:ext cx="580322" cy="27569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695943">
            <a:off x="15990090" y="-4005504"/>
            <a:ext cx="3164669" cy="11883933"/>
            <a:chOff x="0" y="0"/>
            <a:chExt cx="833493" cy="3129925"/>
          </a:xfrm>
        </p:grpSpPr>
        <p:sp>
          <p:nvSpPr>
            <p:cNvPr name="Freeform 6" id="6"/>
            <p:cNvSpPr/>
            <p:nvPr/>
          </p:nvSpPr>
          <p:spPr>
            <a:xfrm flipH="false" flipV="false" rot="0">
              <a:off x="0" y="0"/>
              <a:ext cx="833493" cy="3129925"/>
            </a:xfrm>
            <a:custGeom>
              <a:avLst/>
              <a:gdLst/>
              <a:ahLst/>
              <a:cxnLst/>
              <a:rect r="r" b="b" t="t" l="l"/>
              <a:pathLst>
                <a:path h="3129925" w="833493">
                  <a:moveTo>
                    <a:pt x="0" y="0"/>
                  </a:moveTo>
                  <a:lnTo>
                    <a:pt x="833493" y="0"/>
                  </a:lnTo>
                  <a:lnTo>
                    <a:pt x="833493" y="3129925"/>
                  </a:lnTo>
                  <a:lnTo>
                    <a:pt x="0" y="3129925"/>
                  </a:lnTo>
                  <a:close/>
                </a:path>
              </a:pathLst>
            </a:custGeom>
            <a:solidFill>
              <a:srgbClr val="044700"/>
            </a:solidFill>
          </p:spPr>
        </p:sp>
        <p:sp>
          <p:nvSpPr>
            <p:cNvPr name="TextBox 7" id="7"/>
            <p:cNvSpPr txBox="true"/>
            <p:nvPr/>
          </p:nvSpPr>
          <p:spPr>
            <a:xfrm>
              <a:off x="0" y="-47625"/>
              <a:ext cx="833493" cy="317755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1189397"/>
            <a:ext cx="13364881" cy="1293278"/>
          </a:xfrm>
          <a:prstGeom prst="rect">
            <a:avLst/>
          </a:prstGeom>
        </p:spPr>
        <p:txBody>
          <a:bodyPr anchor="t" rtlCol="false" tIns="0" lIns="0" bIns="0" rIns="0">
            <a:spAutoFit/>
          </a:bodyPr>
          <a:lstStyle/>
          <a:p>
            <a:pPr>
              <a:lnSpc>
                <a:spcPts val="10091"/>
              </a:lnSpc>
            </a:pPr>
            <a:r>
              <a:rPr lang="en-US" sz="7208">
                <a:solidFill>
                  <a:srgbClr val="044700"/>
                </a:solidFill>
                <a:latin typeface="Poppins Semi-Bold"/>
              </a:rPr>
              <a:t>2. Présentation Founa Shop</a:t>
            </a:r>
          </a:p>
        </p:txBody>
      </p:sp>
      <p:sp>
        <p:nvSpPr>
          <p:cNvPr name="TextBox 9" id="9"/>
          <p:cNvSpPr txBox="true"/>
          <p:nvPr/>
        </p:nvSpPr>
        <p:spPr>
          <a:xfrm rot="0">
            <a:off x="1114197" y="3204597"/>
            <a:ext cx="8681484" cy="5377428"/>
          </a:xfrm>
          <a:prstGeom prst="rect">
            <a:avLst/>
          </a:prstGeom>
        </p:spPr>
        <p:txBody>
          <a:bodyPr anchor="t" rtlCol="false" tIns="0" lIns="0" bIns="0" rIns="0">
            <a:spAutoFit/>
          </a:bodyPr>
          <a:lstStyle/>
          <a:p>
            <a:pPr algn="just">
              <a:lnSpc>
                <a:spcPts val="5334"/>
              </a:lnSpc>
            </a:pPr>
            <a:r>
              <a:rPr lang="en-US" sz="2793" spc="69">
                <a:solidFill>
                  <a:srgbClr val="044700"/>
                </a:solidFill>
                <a:latin typeface="Poppins"/>
              </a:rPr>
              <a:t>Founa, une entreprise de commerce de détail en ligne, a été fondée en 2012 par Karim et Sonia. L'entreprise a connu une croissance rapide, passant de 2,7 millions de dinars tunisiens de chiffre d'affaires en 2017 à 100 millions de dinars en 2023. Cependant, Founa souffre d'un manque de communication notamment sur les réseaux sociaux.</a:t>
            </a:r>
          </a:p>
        </p:txBody>
      </p:sp>
      <p:sp>
        <p:nvSpPr>
          <p:cNvPr name="Freeform 10" id="10"/>
          <p:cNvSpPr/>
          <p:nvPr/>
        </p:nvSpPr>
        <p:spPr>
          <a:xfrm flipH="false" flipV="false" rot="0">
            <a:off x="12808042" y="7809167"/>
            <a:ext cx="5117412" cy="3384536"/>
          </a:xfrm>
          <a:custGeom>
            <a:avLst/>
            <a:gdLst/>
            <a:ahLst/>
            <a:cxnLst/>
            <a:rect r="r" b="b" t="t" l="l"/>
            <a:pathLst>
              <a:path h="3384536" w="5117412">
                <a:moveTo>
                  <a:pt x="0" y="0"/>
                </a:moveTo>
                <a:lnTo>
                  <a:pt x="5117412" y="0"/>
                </a:lnTo>
                <a:lnTo>
                  <a:pt x="5117412" y="3384536"/>
                </a:lnTo>
                <a:lnTo>
                  <a:pt x="0" y="3384536"/>
                </a:lnTo>
                <a:lnTo>
                  <a:pt x="0" y="0"/>
                </a:lnTo>
                <a:close/>
              </a:path>
            </a:pathLst>
          </a:custGeom>
          <a:blipFill>
            <a:blip r:embed="rId2"/>
            <a:stretch>
              <a:fillRect l="0" t="-6732" r="0" b="-673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4700"/>
        </a:solidFill>
      </p:bgPr>
    </p:bg>
    <p:spTree>
      <p:nvGrpSpPr>
        <p:cNvPr id="1" name=""/>
        <p:cNvGrpSpPr/>
        <p:nvPr/>
      </p:nvGrpSpPr>
      <p:grpSpPr>
        <a:xfrm>
          <a:off x="0" y="0"/>
          <a:ext cx="0" cy="0"/>
          <a:chOff x="0" y="0"/>
          <a:chExt cx="0" cy="0"/>
        </a:xfrm>
      </p:grpSpPr>
      <p:grpSp>
        <p:nvGrpSpPr>
          <p:cNvPr name="Group 2" id="2"/>
          <p:cNvGrpSpPr/>
          <p:nvPr/>
        </p:nvGrpSpPr>
        <p:grpSpPr>
          <a:xfrm rot="0">
            <a:off x="4230676" y="0"/>
            <a:ext cx="3019329" cy="6721660"/>
            <a:chOff x="0" y="0"/>
            <a:chExt cx="660400" cy="1470189"/>
          </a:xfrm>
        </p:grpSpPr>
        <p:sp>
          <p:nvSpPr>
            <p:cNvPr name="Freeform 3" id="3"/>
            <p:cNvSpPr/>
            <p:nvPr/>
          </p:nvSpPr>
          <p:spPr>
            <a:xfrm flipH="false" flipV="false" rot="0">
              <a:off x="0" y="0"/>
              <a:ext cx="660400" cy="1470189"/>
            </a:xfrm>
            <a:custGeom>
              <a:avLst/>
              <a:gdLst/>
              <a:ahLst/>
              <a:cxnLst/>
              <a:rect r="r" b="b" t="t" l="l"/>
              <a:pathLst>
                <a:path h="1470189" w="660400">
                  <a:moveTo>
                    <a:pt x="220252" y="1451120"/>
                  </a:moveTo>
                  <a:cubicBezTo>
                    <a:pt x="254109" y="1462634"/>
                    <a:pt x="292600" y="1470189"/>
                    <a:pt x="330378" y="1470189"/>
                  </a:cubicBezTo>
                  <a:cubicBezTo>
                    <a:pt x="368157" y="1470189"/>
                    <a:pt x="404509" y="1463712"/>
                    <a:pt x="438009" y="1452198"/>
                  </a:cubicBezTo>
                  <a:cubicBezTo>
                    <a:pt x="438723" y="1451839"/>
                    <a:pt x="439435" y="1451839"/>
                    <a:pt x="440148" y="1451480"/>
                  </a:cubicBezTo>
                  <a:cubicBezTo>
                    <a:pt x="565955" y="1405424"/>
                    <a:pt x="658618" y="1283810"/>
                    <a:pt x="660400" y="1127085"/>
                  </a:cubicBezTo>
                  <a:lnTo>
                    <a:pt x="660400" y="0"/>
                  </a:lnTo>
                  <a:lnTo>
                    <a:pt x="0" y="0"/>
                  </a:lnTo>
                  <a:lnTo>
                    <a:pt x="0" y="1126248"/>
                  </a:lnTo>
                  <a:cubicBezTo>
                    <a:pt x="1782" y="1284529"/>
                    <a:pt x="93019" y="1406144"/>
                    <a:pt x="220252" y="1451120"/>
                  </a:cubicBezTo>
                  <a:close/>
                </a:path>
              </a:pathLst>
            </a:custGeom>
            <a:solidFill>
              <a:srgbClr val="A5D4B8"/>
            </a:solidFill>
          </p:spPr>
        </p:sp>
        <p:sp>
          <p:nvSpPr>
            <p:cNvPr name="TextBox 4" id="4"/>
            <p:cNvSpPr txBox="true"/>
            <p:nvPr/>
          </p:nvSpPr>
          <p:spPr>
            <a:xfrm>
              <a:off x="0" y="-57150"/>
              <a:ext cx="660400" cy="1400339"/>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7637205" y="0"/>
            <a:ext cx="3019329" cy="6721660"/>
            <a:chOff x="0" y="0"/>
            <a:chExt cx="660400" cy="1470189"/>
          </a:xfrm>
        </p:grpSpPr>
        <p:sp>
          <p:nvSpPr>
            <p:cNvPr name="Freeform 6" id="6"/>
            <p:cNvSpPr/>
            <p:nvPr/>
          </p:nvSpPr>
          <p:spPr>
            <a:xfrm flipH="false" flipV="false" rot="0">
              <a:off x="0" y="0"/>
              <a:ext cx="660400" cy="1470189"/>
            </a:xfrm>
            <a:custGeom>
              <a:avLst/>
              <a:gdLst/>
              <a:ahLst/>
              <a:cxnLst/>
              <a:rect r="r" b="b" t="t" l="l"/>
              <a:pathLst>
                <a:path h="1470189" w="660400">
                  <a:moveTo>
                    <a:pt x="220252" y="1451120"/>
                  </a:moveTo>
                  <a:cubicBezTo>
                    <a:pt x="254109" y="1462634"/>
                    <a:pt x="292600" y="1470189"/>
                    <a:pt x="330378" y="1470189"/>
                  </a:cubicBezTo>
                  <a:cubicBezTo>
                    <a:pt x="368157" y="1470189"/>
                    <a:pt x="404509" y="1463712"/>
                    <a:pt x="438009" y="1452198"/>
                  </a:cubicBezTo>
                  <a:cubicBezTo>
                    <a:pt x="438723" y="1451839"/>
                    <a:pt x="439435" y="1451839"/>
                    <a:pt x="440148" y="1451480"/>
                  </a:cubicBezTo>
                  <a:cubicBezTo>
                    <a:pt x="565955" y="1405424"/>
                    <a:pt x="658618" y="1283810"/>
                    <a:pt x="660400" y="1127085"/>
                  </a:cubicBezTo>
                  <a:lnTo>
                    <a:pt x="660400" y="0"/>
                  </a:lnTo>
                  <a:lnTo>
                    <a:pt x="0" y="0"/>
                  </a:lnTo>
                  <a:lnTo>
                    <a:pt x="0" y="1126248"/>
                  </a:lnTo>
                  <a:cubicBezTo>
                    <a:pt x="1782" y="1284529"/>
                    <a:pt x="93019" y="1406144"/>
                    <a:pt x="220252" y="1451120"/>
                  </a:cubicBezTo>
                  <a:close/>
                </a:path>
              </a:pathLst>
            </a:custGeom>
            <a:solidFill>
              <a:srgbClr val="A5D4B8"/>
            </a:solidFill>
          </p:spPr>
        </p:sp>
        <p:sp>
          <p:nvSpPr>
            <p:cNvPr name="TextBox 7" id="7"/>
            <p:cNvSpPr txBox="true"/>
            <p:nvPr/>
          </p:nvSpPr>
          <p:spPr>
            <a:xfrm>
              <a:off x="0" y="-57150"/>
              <a:ext cx="660400" cy="1400339"/>
            </a:xfrm>
            <a:prstGeom prst="rect">
              <a:avLst/>
            </a:prstGeom>
          </p:spPr>
          <p:txBody>
            <a:bodyPr anchor="ctr" rtlCol="false" tIns="50800" lIns="50800" bIns="50800" rIns="50800"/>
            <a:lstStyle/>
            <a:p>
              <a:pPr algn="ctr">
                <a:lnSpc>
                  <a:spcPts val="3299"/>
                </a:lnSpc>
              </a:pPr>
            </a:p>
          </p:txBody>
        </p:sp>
      </p:grpSp>
      <p:grpSp>
        <p:nvGrpSpPr>
          <p:cNvPr name="Group 8" id="8"/>
          <p:cNvGrpSpPr/>
          <p:nvPr/>
        </p:nvGrpSpPr>
        <p:grpSpPr>
          <a:xfrm rot="0">
            <a:off x="11047059" y="0"/>
            <a:ext cx="3019329" cy="6721660"/>
            <a:chOff x="0" y="0"/>
            <a:chExt cx="660400" cy="1470189"/>
          </a:xfrm>
        </p:grpSpPr>
        <p:sp>
          <p:nvSpPr>
            <p:cNvPr name="Freeform 9" id="9"/>
            <p:cNvSpPr/>
            <p:nvPr/>
          </p:nvSpPr>
          <p:spPr>
            <a:xfrm flipH="false" flipV="false" rot="0">
              <a:off x="0" y="0"/>
              <a:ext cx="660400" cy="1470189"/>
            </a:xfrm>
            <a:custGeom>
              <a:avLst/>
              <a:gdLst/>
              <a:ahLst/>
              <a:cxnLst/>
              <a:rect r="r" b="b" t="t" l="l"/>
              <a:pathLst>
                <a:path h="1470189" w="660400">
                  <a:moveTo>
                    <a:pt x="220252" y="1451120"/>
                  </a:moveTo>
                  <a:cubicBezTo>
                    <a:pt x="254109" y="1462634"/>
                    <a:pt x="292600" y="1470189"/>
                    <a:pt x="330378" y="1470189"/>
                  </a:cubicBezTo>
                  <a:cubicBezTo>
                    <a:pt x="368157" y="1470189"/>
                    <a:pt x="404509" y="1463712"/>
                    <a:pt x="438009" y="1452198"/>
                  </a:cubicBezTo>
                  <a:cubicBezTo>
                    <a:pt x="438723" y="1451839"/>
                    <a:pt x="439435" y="1451839"/>
                    <a:pt x="440148" y="1451480"/>
                  </a:cubicBezTo>
                  <a:cubicBezTo>
                    <a:pt x="565955" y="1405424"/>
                    <a:pt x="658618" y="1283810"/>
                    <a:pt x="660400" y="1127085"/>
                  </a:cubicBezTo>
                  <a:lnTo>
                    <a:pt x="660400" y="0"/>
                  </a:lnTo>
                  <a:lnTo>
                    <a:pt x="0" y="0"/>
                  </a:lnTo>
                  <a:lnTo>
                    <a:pt x="0" y="1126248"/>
                  </a:lnTo>
                  <a:cubicBezTo>
                    <a:pt x="1782" y="1284529"/>
                    <a:pt x="93019" y="1406144"/>
                    <a:pt x="220252" y="1451120"/>
                  </a:cubicBezTo>
                  <a:close/>
                </a:path>
              </a:pathLst>
            </a:custGeom>
            <a:solidFill>
              <a:srgbClr val="A5D4B8"/>
            </a:solidFill>
          </p:spPr>
        </p:sp>
        <p:sp>
          <p:nvSpPr>
            <p:cNvPr name="TextBox 10" id="10"/>
            <p:cNvSpPr txBox="true"/>
            <p:nvPr/>
          </p:nvSpPr>
          <p:spPr>
            <a:xfrm>
              <a:off x="0" y="-57150"/>
              <a:ext cx="660400" cy="1400339"/>
            </a:xfrm>
            <a:prstGeom prst="rect">
              <a:avLst/>
            </a:prstGeom>
          </p:spPr>
          <p:txBody>
            <a:bodyPr anchor="ctr" rtlCol="false" tIns="50800" lIns="50800" bIns="50800" rIns="50800"/>
            <a:lstStyle/>
            <a:p>
              <a:pPr algn="ctr">
                <a:lnSpc>
                  <a:spcPts val="3299"/>
                </a:lnSpc>
              </a:pPr>
            </a:p>
          </p:txBody>
        </p:sp>
      </p:grpSp>
      <p:grpSp>
        <p:nvGrpSpPr>
          <p:cNvPr name="Group 11" id="11"/>
          <p:cNvGrpSpPr/>
          <p:nvPr/>
        </p:nvGrpSpPr>
        <p:grpSpPr>
          <a:xfrm rot="0">
            <a:off x="824147" y="0"/>
            <a:ext cx="3019329" cy="6721660"/>
            <a:chOff x="0" y="0"/>
            <a:chExt cx="660400" cy="1470189"/>
          </a:xfrm>
        </p:grpSpPr>
        <p:sp>
          <p:nvSpPr>
            <p:cNvPr name="Freeform 12" id="12"/>
            <p:cNvSpPr/>
            <p:nvPr/>
          </p:nvSpPr>
          <p:spPr>
            <a:xfrm flipH="false" flipV="false" rot="0">
              <a:off x="0" y="0"/>
              <a:ext cx="660400" cy="1470189"/>
            </a:xfrm>
            <a:custGeom>
              <a:avLst/>
              <a:gdLst/>
              <a:ahLst/>
              <a:cxnLst/>
              <a:rect r="r" b="b" t="t" l="l"/>
              <a:pathLst>
                <a:path h="1470189" w="660400">
                  <a:moveTo>
                    <a:pt x="220252" y="1451120"/>
                  </a:moveTo>
                  <a:cubicBezTo>
                    <a:pt x="254109" y="1462634"/>
                    <a:pt x="292600" y="1470189"/>
                    <a:pt x="330378" y="1470189"/>
                  </a:cubicBezTo>
                  <a:cubicBezTo>
                    <a:pt x="368157" y="1470189"/>
                    <a:pt x="404509" y="1463712"/>
                    <a:pt x="438009" y="1452198"/>
                  </a:cubicBezTo>
                  <a:cubicBezTo>
                    <a:pt x="438723" y="1451839"/>
                    <a:pt x="439435" y="1451839"/>
                    <a:pt x="440148" y="1451480"/>
                  </a:cubicBezTo>
                  <a:cubicBezTo>
                    <a:pt x="565955" y="1405424"/>
                    <a:pt x="658618" y="1283810"/>
                    <a:pt x="660400" y="1127085"/>
                  </a:cubicBezTo>
                  <a:lnTo>
                    <a:pt x="660400" y="0"/>
                  </a:lnTo>
                  <a:lnTo>
                    <a:pt x="0" y="0"/>
                  </a:lnTo>
                  <a:lnTo>
                    <a:pt x="0" y="1126248"/>
                  </a:lnTo>
                  <a:cubicBezTo>
                    <a:pt x="1782" y="1284529"/>
                    <a:pt x="93019" y="1406144"/>
                    <a:pt x="220252" y="1451120"/>
                  </a:cubicBezTo>
                  <a:close/>
                </a:path>
              </a:pathLst>
            </a:custGeom>
            <a:solidFill>
              <a:srgbClr val="A5D4B8"/>
            </a:solidFill>
          </p:spPr>
        </p:sp>
        <p:sp>
          <p:nvSpPr>
            <p:cNvPr name="TextBox 13" id="13"/>
            <p:cNvSpPr txBox="true"/>
            <p:nvPr/>
          </p:nvSpPr>
          <p:spPr>
            <a:xfrm>
              <a:off x="0" y="-57150"/>
              <a:ext cx="660400" cy="1400339"/>
            </a:xfrm>
            <a:prstGeom prst="rect">
              <a:avLst/>
            </a:prstGeom>
          </p:spPr>
          <p:txBody>
            <a:bodyPr anchor="ctr" rtlCol="false" tIns="50800" lIns="50800" bIns="50800" rIns="50800"/>
            <a:lstStyle/>
            <a:p>
              <a:pPr algn="ctr">
                <a:lnSpc>
                  <a:spcPts val="3299"/>
                </a:lnSpc>
              </a:pPr>
            </a:p>
          </p:txBody>
        </p:sp>
      </p:grpSp>
      <p:sp>
        <p:nvSpPr>
          <p:cNvPr name="Freeform 14" id="14"/>
          <p:cNvSpPr/>
          <p:nvPr/>
        </p:nvSpPr>
        <p:spPr>
          <a:xfrm flipH="false" flipV="false" rot="0">
            <a:off x="1914901" y="1179230"/>
            <a:ext cx="837821" cy="891299"/>
          </a:xfrm>
          <a:custGeom>
            <a:avLst/>
            <a:gdLst/>
            <a:ahLst/>
            <a:cxnLst/>
            <a:rect r="r" b="b" t="t" l="l"/>
            <a:pathLst>
              <a:path h="891299" w="837821">
                <a:moveTo>
                  <a:pt x="0" y="0"/>
                </a:moveTo>
                <a:lnTo>
                  <a:pt x="837821" y="0"/>
                </a:lnTo>
                <a:lnTo>
                  <a:pt x="837821" y="891299"/>
                </a:lnTo>
                <a:lnTo>
                  <a:pt x="0" y="891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4424887" y="-133247"/>
            <a:ext cx="3019329" cy="6854908"/>
            <a:chOff x="0" y="0"/>
            <a:chExt cx="660400" cy="1499334"/>
          </a:xfrm>
        </p:grpSpPr>
        <p:sp>
          <p:nvSpPr>
            <p:cNvPr name="Freeform 16" id="16"/>
            <p:cNvSpPr/>
            <p:nvPr/>
          </p:nvSpPr>
          <p:spPr>
            <a:xfrm flipH="false" flipV="false" rot="0">
              <a:off x="0" y="0"/>
              <a:ext cx="660400" cy="1499334"/>
            </a:xfrm>
            <a:custGeom>
              <a:avLst/>
              <a:gdLst/>
              <a:ahLst/>
              <a:cxnLst/>
              <a:rect r="r" b="b" t="t" l="l"/>
              <a:pathLst>
                <a:path h="1499334" w="660400">
                  <a:moveTo>
                    <a:pt x="220252" y="1480265"/>
                  </a:moveTo>
                  <a:cubicBezTo>
                    <a:pt x="254109" y="1491778"/>
                    <a:pt x="292600" y="1499334"/>
                    <a:pt x="330378" y="1499334"/>
                  </a:cubicBezTo>
                  <a:cubicBezTo>
                    <a:pt x="368157" y="1499334"/>
                    <a:pt x="404509" y="1492857"/>
                    <a:pt x="438009" y="1481343"/>
                  </a:cubicBezTo>
                  <a:cubicBezTo>
                    <a:pt x="438723" y="1480983"/>
                    <a:pt x="439435" y="1480983"/>
                    <a:pt x="440148" y="1480624"/>
                  </a:cubicBezTo>
                  <a:cubicBezTo>
                    <a:pt x="565955" y="1434569"/>
                    <a:pt x="658618" y="1312955"/>
                    <a:pt x="660400" y="1155582"/>
                  </a:cubicBezTo>
                  <a:lnTo>
                    <a:pt x="660400" y="0"/>
                  </a:lnTo>
                  <a:lnTo>
                    <a:pt x="0" y="0"/>
                  </a:lnTo>
                  <a:lnTo>
                    <a:pt x="0" y="1154724"/>
                  </a:lnTo>
                  <a:cubicBezTo>
                    <a:pt x="1782" y="1313674"/>
                    <a:pt x="93019" y="1435289"/>
                    <a:pt x="220252" y="1480265"/>
                  </a:cubicBezTo>
                  <a:close/>
                </a:path>
              </a:pathLst>
            </a:custGeom>
            <a:solidFill>
              <a:srgbClr val="A5D4B8"/>
            </a:solidFill>
          </p:spPr>
        </p:sp>
        <p:sp>
          <p:nvSpPr>
            <p:cNvPr name="TextBox 17" id="17"/>
            <p:cNvSpPr txBox="true"/>
            <p:nvPr/>
          </p:nvSpPr>
          <p:spPr>
            <a:xfrm>
              <a:off x="0" y="-57150"/>
              <a:ext cx="660400" cy="1429484"/>
            </a:xfrm>
            <a:prstGeom prst="rect">
              <a:avLst/>
            </a:prstGeom>
          </p:spPr>
          <p:txBody>
            <a:bodyPr anchor="ctr" rtlCol="false" tIns="50800" lIns="50800" bIns="50800" rIns="50800"/>
            <a:lstStyle/>
            <a:p>
              <a:pPr algn="ctr">
                <a:lnSpc>
                  <a:spcPts val="3299"/>
                </a:lnSpc>
              </a:pPr>
            </a:p>
          </p:txBody>
        </p:sp>
      </p:grpSp>
      <p:sp>
        <p:nvSpPr>
          <p:cNvPr name="Freeform 18" id="18"/>
          <p:cNvSpPr/>
          <p:nvPr/>
        </p:nvSpPr>
        <p:spPr>
          <a:xfrm flipH="false" flipV="false" rot="0">
            <a:off x="11916117" y="1312043"/>
            <a:ext cx="1317470" cy="953369"/>
          </a:xfrm>
          <a:custGeom>
            <a:avLst/>
            <a:gdLst/>
            <a:ahLst/>
            <a:cxnLst/>
            <a:rect r="r" b="b" t="t" l="l"/>
            <a:pathLst>
              <a:path h="953369" w="1317470">
                <a:moveTo>
                  <a:pt x="0" y="0"/>
                </a:moveTo>
                <a:lnTo>
                  <a:pt x="1317470" y="0"/>
                </a:lnTo>
                <a:lnTo>
                  <a:pt x="1317470" y="953369"/>
                </a:lnTo>
                <a:lnTo>
                  <a:pt x="0" y="95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5352071" y="1179230"/>
            <a:ext cx="827809" cy="952500"/>
          </a:xfrm>
          <a:custGeom>
            <a:avLst/>
            <a:gdLst/>
            <a:ahLst/>
            <a:cxnLst/>
            <a:rect r="r" b="b" t="t" l="l"/>
            <a:pathLst>
              <a:path h="952500" w="827809">
                <a:moveTo>
                  <a:pt x="0" y="0"/>
                </a:moveTo>
                <a:lnTo>
                  <a:pt x="827809" y="0"/>
                </a:lnTo>
                <a:lnTo>
                  <a:pt x="827809" y="952500"/>
                </a:lnTo>
                <a:lnTo>
                  <a:pt x="0" y="9525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271095" y="4482287"/>
            <a:ext cx="2397606" cy="1076960"/>
          </a:xfrm>
          <a:prstGeom prst="rect">
            <a:avLst/>
          </a:prstGeom>
        </p:spPr>
        <p:txBody>
          <a:bodyPr anchor="t" rtlCol="false" tIns="0" lIns="0" bIns="0" rIns="0">
            <a:spAutoFit/>
          </a:bodyPr>
          <a:lstStyle/>
          <a:p>
            <a:pPr algn="just">
              <a:lnSpc>
                <a:spcPts val="4464"/>
              </a:lnSpc>
            </a:pPr>
            <a:r>
              <a:rPr lang="en-US" sz="2349" spc="46">
                <a:solidFill>
                  <a:srgbClr val="FFFFFF"/>
                </a:solidFill>
                <a:latin typeface="Bernoru"/>
              </a:rPr>
              <a:t>Produits référencés </a:t>
            </a:r>
          </a:p>
        </p:txBody>
      </p:sp>
      <p:grpSp>
        <p:nvGrpSpPr>
          <p:cNvPr name="Group 21" id="21"/>
          <p:cNvGrpSpPr/>
          <p:nvPr/>
        </p:nvGrpSpPr>
        <p:grpSpPr>
          <a:xfrm rot="0">
            <a:off x="4510653" y="3971726"/>
            <a:ext cx="2459375" cy="2059346"/>
            <a:chOff x="0" y="0"/>
            <a:chExt cx="3279166" cy="2745795"/>
          </a:xfrm>
        </p:grpSpPr>
        <p:sp>
          <p:nvSpPr>
            <p:cNvPr name="TextBox 22" id="22"/>
            <p:cNvSpPr txBox="true"/>
            <p:nvPr/>
          </p:nvSpPr>
          <p:spPr>
            <a:xfrm rot="0">
              <a:off x="0" y="0"/>
              <a:ext cx="3279166" cy="558800"/>
            </a:xfrm>
            <a:prstGeom prst="rect">
              <a:avLst/>
            </a:prstGeom>
          </p:spPr>
          <p:txBody>
            <a:bodyPr anchor="t" rtlCol="false" tIns="0" lIns="0" bIns="0" rIns="0">
              <a:spAutoFit/>
            </a:bodyPr>
            <a:lstStyle/>
            <a:p>
              <a:pPr algn="ctr">
                <a:lnSpc>
                  <a:spcPts val="3359"/>
                </a:lnSpc>
              </a:pPr>
            </a:p>
          </p:txBody>
        </p:sp>
        <p:sp>
          <p:nvSpPr>
            <p:cNvPr name="TextBox 23" id="23"/>
            <p:cNvSpPr txBox="true"/>
            <p:nvPr/>
          </p:nvSpPr>
          <p:spPr>
            <a:xfrm rot="0">
              <a:off x="0" y="614523"/>
              <a:ext cx="3279166" cy="2131272"/>
            </a:xfrm>
            <a:prstGeom prst="rect">
              <a:avLst/>
            </a:prstGeom>
          </p:spPr>
          <p:txBody>
            <a:bodyPr anchor="t" rtlCol="false" tIns="0" lIns="0" bIns="0" rIns="0">
              <a:spAutoFit/>
            </a:bodyPr>
            <a:lstStyle/>
            <a:p>
              <a:pPr algn="ctr">
                <a:lnSpc>
                  <a:spcPts val="4464"/>
                </a:lnSpc>
              </a:pPr>
              <a:r>
                <a:rPr lang="en-US" sz="2349" spc="46">
                  <a:solidFill>
                    <a:srgbClr val="FFFFFF"/>
                  </a:solidFill>
                  <a:latin typeface="Bernoru"/>
                </a:rPr>
                <a:t>Commandes livrées </a:t>
              </a:r>
            </a:p>
            <a:p>
              <a:pPr algn="ctr">
                <a:lnSpc>
                  <a:spcPts val="4464"/>
                </a:lnSpc>
              </a:pPr>
            </a:p>
          </p:txBody>
        </p:sp>
      </p:grpSp>
      <p:sp>
        <p:nvSpPr>
          <p:cNvPr name="TextBox 24" id="24"/>
          <p:cNvSpPr txBox="true"/>
          <p:nvPr/>
        </p:nvSpPr>
        <p:spPr>
          <a:xfrm rot="0">
            <a:off x="7761255" y="4444960"/>
            <a:ext cx="2688829" cy="1076960"/>
          </a:xfrm>
          <a:prstGeom prst="rect">
            <a:avLst/>
          </a:prstGeom>
        </p:spPr>
        <p:txBody>
          <a:bodyPr anchor="t" rtlCol="false" tIns="0" lIns="0" bIns="0" rIns="0">
            <a:spAutoFit/>
          </a:bodyPr>
          <a:lstStyle/>
          <a:p>
            <a:pPr algn="ctr">
              <a:lnSpc>
                <a:spcPts val="4464"/>
              </a:lnSpc>
            </a:pPr>
            <a:r>
              <a:rPr lang="en-US" sz="2349">
                <a:solidFill>
                  <a:srgbClr val="FFFFFF"/>
                </a:solidFill>
                <a:latin typeface="Bernoru"/>
              </a:rPr>
              <a:t>C</a:t>
            </a:r>
            <a:r>
              <a:rPr lang="en-US" sz="2349">
                <a:solidFill>
                  <a:srgbClr val="FFFFFF"/>
                </a:solidFill>
                <a:latin typeface="Bernoru"/>
              </a:rPr>
              <a:t>lients enregistrés </a:t>
            </a:r>
          </a:p>
        </p:txBody>
      </p:sp>
      <p:sp>
        <p:nvSpPr>
          <p:cNvPr name="TextBox 25" id="25"/>
          <p:cNvSpPr txBox="true"/>
          <p:nvPr/>
        </p:nvSpPr>
        <p:spPr>
          <a:xfrm rot="0">
            <a:off x="11136108" y="4482287"/>
            <a:ext cx="3019329" cy="1076960"/>
          </a:xfrm>
          <a:prstGeom prst="rect">
            <a:avLst/>
          </a:prstGeom>
        </p:spPr>
        <p:txBody>
          <a:bodyPr anchor="t" rtlCol="false" tIns="0" lIns="0" bIns="0" rIns="0">
            <a:spAutoFit/>
          </a:bodyPr>
          <a:lstStyle/>
          <a:p>
            <a:pPr algn="ctr">
              <a:lnSpc>
                <a:spcPts val="4464"/>
              </a:lnSpc>
            </a:pPr>
            <a:r>
              <a:rPr lang="en-US" sz="2349">
                <a:solidFill>
                  <a:srgbClr val="FFFFFF"/>
                </a:solidFill>
                <a:latin typeface="Bernoru"/>
              </a:rPr>
              <a:t>C</a:t>
            </a:r>
            <a:r>
              <a:rPr lang="en-US" sz="2349">
                <a:solidFill>
                  <a:srgbClr val="FFFFFF"/>
                </a:solidFill>
                <a:latin typeface="Bernoru"/>
              </a:rPr>
              <a:t>amions de livraison </a:t>
            </a:r>
          </a:p>
        </p:txBody>
      </p:sp>
      <p:sp>
        <p:nvSpPr>
          <p:cNvPr name="TextBox 26" id="26"/>
          <p:cNvSpPr txBox="true"/>
          <p:nvPr/>
        </p:nvSpPr>
        <p:spPr>
          <a:xfrm rot="0">
            <a:off x="763672" y="2816185"/>
            <a:ext cx="3019329" cy="781050"/>
          </a:xfrm>
          <a:prstGeom prst="rect">
            <a:avLst/>
          </a:prstGeom>
        </p:spPr>
        <p:txBody>
          <a:bodyPr anchor="t" rtlCol="false" tIns="0" lIns="0" bIns="0" rIns="0">
            <a:spAutoFit/>
          </a:bodyPr>
          <a:lstStyle/>
          <a:p>
            <a:pPr algn="ctr">
              <a:lnSpc>
                <a:spcPts val="6299"/>
              </a:lnSpc>
              <a:spcBef>
                <a:spcPct val="0"/>
              </a:spcBef>
            </a:pPr>
            <a:r>
              <a:rPr lang="en-US" sz="4500">
                <a:solidFill>
                  <a:srgbClr val="055900"/>
                </a:solidFill>
                <a:latin typeface="Bernoru"/>
              </a:rPr>
              <a:t>11 K</a:t>
            </a:r>
          </a:p>
        </p:txBody>
      </p:sp>
      <p:sp>
        <p:nvSpPr>
          <p:cNvPr name="TextBox 27" id="27"/>
          <p:cNvSpPr txBox="true"/>
          <p:nvPr/>
        </p:nvSpPr>
        <p:spPr>
          <a:xfrm rot="0">
            <a:off x="4230676" y="2816185"/>
            <a:ext cx="3019329" cy="781050"/>
          </a:xfrm>
          <a:prstGeom prst="rect">
            <a:avLst/>
          </a:prstGeom>
        </p:spPr>
        <p:txBody>
          <a:bodyPr anchor="t" rtlCol="false" tIns="0" lIns="0" bIns="0" rIns="0">
            <a:spAutoFit/>
          </a:bodyPr>
          <a:lstStyle/>
          <a:p>
            <a:pPr algn="ctr">
              <a:lnSpc>
                <a:spcPts val="6299"/>
              </a:lnSpc>
              <a:spcBef>
                <a:spcPct val="0"/>
              </a:spcBef>
            </a:pPr>
            <a:r>
              <a:rPr lang="en-US" sz="4500">
                <a:solidFill>
                  <a:srgbClr val="055900"/>
                </a:solidFill>
                <a:latin typeface="Bernoru"/>
              </a:rPr>
              <a:t> 41 K</a:t>
            </a:r>
          </a:p>
        </p:txBody>
      </p:sp>
      <p:sp>
        <p:nvSpPr>
          <p:cNvPr name="TextBox 28" id="28"/>
          <p:cNvSpPr txBox="true"/>
          <p:nvPr/>
        </p:nvSpPr>
        <p:spPr>
          <a:xfrm rot="0">
            <a:off x="7596005" y="2816185"/>
            <a:ext cx="3019329" cy="781050"/>
          </a:xfrm>
          <a:prstGeom prst="rect">
            <a:avLst/>
          </a:prstGeom>
        </p:spPr>
        <p:txBody>
          <a:bodyPr anchor="t" rtlCol="false" tIns="0" lIns="0" bIns="0" rIns="0">
            <a:spAutoFit/>
          </a:bodyPr>
          <a:lstStyle/>
          <a:p>
            <a:pPr algn="ctr">
              <a:lnSpc>
                <a:spcPts val="6299"/>
              </a:lnSpc>
              <a:spcBef>
                <a:spcPct val="0"/>
              </a:spcBef>
            </a:pPr>
            <a:r>
              <a:rPr lang="en-US" sz="4500">
                <a:solidFill>
                  <a:srgbClr val="055900"/>
                </a:solidFill>
                <a:latin typeface="Bernoru"/>
              </a:rPr>
              <a:t>5 </a:t>
            </a:r>
            <a:r>
              <a:rPr lang="en-US" sz="4500">
                <a:solidFill>
                  <a:srgbClr val="055900"/>
                </a:solidFill>
                <a:latin typeface="Bernoru"/>
              </a:rPr>
              <a:t>K</a:t>
            </a:r>
          </a:p>
        </p:txBody>
      </p:sp>
      <p:sp>
        <p:nvSpPr>
          <p:cNvPr name="TextBox 29" id="29"/>
          <p:cNvSpPr txBox="true"/>
          <p:nvPr/>
        </p:nvSpPr>
        <p:spPr>
          <a:xfrm rot="0">
            <a:off x="11065188" y="2816185"/>
            <a:ext cx="3019329" cy="781050"/>
          </a:xfrm>
          <a:prstGeom prst="rect">
            <a:avLst/>
          </a:prstGeom>
        </p:spPr>
        <p:txBody>
          <a:bodyPr anchor="t" rtlCol="false" tIns="0" lIns="0" bIns="0" rIns="0">
            <a:spAutoFit/>
          </a:bodyPr>
          <a:lstStyle/>
          <a:p>
            <a:pPr algn="ctr">
              <a:lnSpc>
                <a:spcPts val="6299"/>
              </a:lnSpc>
              <a:spcBef>
                <a:spcPct val="0"/>
              </a:spcBef>
            </a:pPr>
            <a:r>
              <a:rPr lang="en-US" sz="4500">
                <a:solidFill>
                  <a:srgbClr val="055900"/>
                </a:solidFill>
                <a:latin typeface="Bernoru"/>
              </a:rPr>
              <a:t>12</a:t>
            </a:r>
          </a:p>
        </p:txBody>
      </p:sp>
      <p:sp>
        <p:nvSpPr>
          <p:cNvPr name="TextBox 30" id="30"/>
          <p:cNvSpPr txBox="true"/>
          <p:nvPr/>
        </p:nvSpPr>
        <p:spPr>
          <a:xfrm rot="0">
            <a:off x="14573184" y="4780363"/>
            <a:ext cx="2871031" cy="366713"/>
          </a:xfrm>
          <a:prstGeom prst="rect">
            <a:avLst/>
          </a:prstGeom>
        </p:spPr>
        <p:txBody>
          <a:bodyPr anchor="t" rtlCol="false" tIns="0" lIns="0" bIns="0" rIns="0">
            <a:spAutoFit/>
          </a:bodyPr>
          <a:lstStyle/>
          <a:p>
            <a:pPr algn="ctr">
              <a:lnSpc>
                <a:spcPts val="2825"/>
              </a:lnSpc>
              <a:spcBef>
                <a:spcPct val="0"/>
              </a:spcBef>
            </a:pPr>
            <a:r>
              <a:rPr lang="en-US" sz="2354">
                <a:solidFill>
                  <a:srgbClr val="FFFFFF"/>
                </a:solidFill>
                <a:latin typeface="Bernoru"/>
              </a:rPr>
              <a:t> Collaborateurs  </a:t>
            </a:r>
          </a:p>
        </p:txBody>
      </p:sp>
      <p:sp>
        <p:nvSpPr>
          <p:cNvPr name="TextBox 31" id="31"/>
          <p:cNvSpPr txBox="true"/>
          <p:nvPr/>
        </p:nvSpPr>
        <p:spPr>
          <a:xfrm rot="0">
            <a:off x="14427416" y="2922680"/>
            <a:ext cx="3019329" cy="781050"/>
          </a:xfrm>
          <a:prstGeom prst="rect">
            <a:avLst/>
          </a:prstGeom>
        </p:spPr>
        <p:txBody>
          <a:bodyPr anchor="t" rtlCol="false" tIns="0" lIns="0" bIns="0" rIns="0">
            <a:spAutoFit/>
          </a:bodyPr>
          <a:lstStyle/>
          <a:p>
            <a:pPr algn="ctr">
              <a:lnSpc>
                <a:spcPts val="6299"/>
              </a:lnSpc>
              <a:spcBef>
                <a:spcPct val="0"/>
              </a:spcBef>
            </a:pPr>
            <a:r>
              <a:rPr lang="en-US" sz="4500">
                <a:solidFill>
                  <a:srgbClr val="055900"/>
                </a:solidFill>
                <a:latin typeface="Bernoru"/>
              </a:rPr>
              <a:t>50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596">
            <a:off x="11467117" y="1343536"/>
            <a:ext cx="10805081" cy="14203311"/>
            <a:chOff x="0" y="0"/>
            <a:chExt cx="2845783" cy="3740790"/>
          </a:xfrm>
        </p:grpSpPr>
        <p:sp>
          <p:nvSpPr>
            <p:cNvPr name="Freeform 3" id="3"/>
            <p:cNvSpPr/>
            <p:nvPr/>
          </p:nvSpPr>
          <p:spPr>
            <a:xfrm flipH="false" flipV="false" rot="0">
              <a:off x="0" y="0"/>
              <a:ext cx="2845783" cy="3740789"/>
            </a:xfrm>
            <a:custGeom>
              <a:avLst/>
              <a:gdLst/>
              <a:ahLst/>
              <a:cxnLst/>
              <a:rect r="r" b="b" t="t" l="l"/>
              <a:pathLst>
                <a:path h="3740789" w="2845783">
                  <a:moveTo>
                    <a:pt x="203200" y="0"/>
                  </a:moveTo>
                  <a:lnTo>
                    <a:pt x="2845783" y="0"/>
                  </a:lnTo>
                  <a:lnTo>
                    <a:pt x="2642583" y="3740789"/>
                  </a:lnTo>
                  <a:lnTo>
                    <a:pt x="0" y="3740789"/>
                  </a:lnTo>
                  <a:lnTo>
                    <a:pt x="203200" y="0"/>
                  </a:lnTo>
                  <a:close/>
                </a:path>
              </a:pathLst>
            </a:custGeom>
            <a:solidFill>
              <a:srgbClr val="044700"/>
            </a:solidFill>
          </p:spPr>
        </p:sp>
        <p:sp>
          <p:nvSpPr>
            <p:cNvPr name="TextBox 4" id="4"/>
            <p:cNvSpPr txBox="true"/>
            <p:nvPr/>
          </p:nvSpPr>
          <p:spPr>
            <a:xfrm>
              <a:off x="101600" y="-47625"/>
              <a:ext cx="2642583" cy="3788415"/>
            </a:xfrm>
            <a:prstGeom prst="rect">
              <a:avLst/>
            </a:prstGeom>
          </p:spPr>
          <p:txBody>
            <a:bodyPr anchor="ctr" rtlCol="false" tIns="50800" lIns="50800" bIns="50800" rIns="50800"/>
            <a:lstStyle/>
            <a:p>
              <a:pPr algn="ctr">
                <a:lnSpc>
                  <a:spcPts val="2659"/>
                </a:lnSpc>
              </a:pPr>
              <a:r>
                <a:rPr lang="en-US" sz="1899">
                  <a:solidFill>
                    <a:srgbClr val="044700"/>
                  </a:solidFill>
                  <a:latin typeface="Bernoru"/>
                </a:rPr>
                <a:t>1</a:t>
              </a:r>
            </a:p>
          </p:txBody>
        </p:sp>
      </p:grpSp>
      <p:sp>
        <p:nvSpPr>
          <p:cNvPr name="Freeform 5" id="5"/>
          <p:cNvSpPr/>
          <p:nvPr/>
        </p:nvSpPr>
        <p:spPr>
          <a:xfrm flipH="false" flipV="false" rot="0">
            <a:off x="10424204" y="8047205"/>
            <a:ext cx="6445454" cy="2239795"/>
          </a:xfrm>
          <a:custGeom>
            <a:avLst/>
            <a:gdLst/>
            <a:ahLst/>
            <a:cxnLst/>
            <a:rect r="r" b="b" t="t" l="l"/>
            <a:pathLst>
              <a:path h="2239795" w="6445454">
                <a:moveTo>
                  <a:pt x="0" y="0"/>
                </a:moveTo>
                <a:lnTo>
                  <a:pt x="6445454" y="0"/>
                </a:lnTo>
                <a:lnTo>
                  <a:pt x="6445454" y="2239795"/>
                </a:lnTo>
                <a:lnTo>
                  <a:pt x="0" y="2239795"/>
                </a:lnTo>
                <a:lnTo>
                  <a:pt x="0" y="0"/>
                </a:lnTo>
                <a:close/>
              </a:path>
            </a:pathLst>
          </a:custGeom>
          <a:blipFill>
            <a:blip r:embed="rId2">
              <a:alphaModFix amt="65000"/>
            </a:blip>
            <a:stretch>
              <a:fillRect l="0" t="0" r="0" b="0"/>
            </a:stretch>
          </a:blipFill>
        </p:spPr>
      </p:sp>
      <p:grpSp>
        <p:nvGrpSpPr>
          <p:cNvPr name="Group 6" id="6"/>
          <p:cNvGrpSpPr/>
          <p:nvPr/>
        </p:nvGrpSpPr>
        <p:grpSpPr>
          <a:xfrm rot="-3041705">
            <a:off x="15627427" y="-3042205"/>
            <a:ext cx="3086100" cy="8056393"/>
            <a:chOff x="0" y="0"/>
            <a:chExt cx="812800" cy="2121848"/>
          </a:xfrm>
        </p:grpSpPr>
        <p:sp>
          <p:nvSpPr>
            <p:cNvPr name="Freeform 7" id="7"/>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044700"/>
            </a:solidFill>
          </p:spPr>
        </p:sp>
        <p:sp>
          <p:nvSpPr>
            <p:cNvPr name="TextBox 8" id="8"/>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3041705">
            <a:off x="15779827" y="-2889805"/>
            <a:ext cx="3086100" cy="8056393"/>
            <a:chOff x="0" y="0"/>
            <a:chExt cx="812800" cy="2121848"/>
          </a:xfrm>
        </p:grpSpPr>
        <p:sp>
          <p:nvSpPr>
            <p:cNvPr name="Freeform 10" id="10"/>
            <p:cNvSpPr/>
            <p:nvPr/>
          </p:nvSpPr>
          <p:spPr>
            <a:xfrm flipH="false" flipV="false" rot="0">
              <a:off x="0" y="0"/>
              <a:ext cx="812800" cy="2121848"/>
            </a:xfrm>
            <a:custGeom>
              <a:avLst/>
              <a:gdLst/>
              <a:ahLst/>
              <a:cxnLst/>
              <a:rect r="r" b="b" t="t" l="l"/>
              <a:pathLst>
                <a:path h="2121848" w="812800">
                  <a:moveTo>
                    <a:pt x="0" y="0"/>
                  </a:moveTo>
                  <a:lnTo>
                    <a:pt x="812800" y="0"/>
                  </a:lnTo>
                  <a:lnTo>
                    <a:pt x="812800" y="2121848"/>
                  </a:lnTo>
                  <a:lnTo>
                    <a:pt x="0" y="2121848"/>
                  </a:lnTo>
                  <a:close/>
                </a:path>
              </a:pathLst>
            </a:custGeom>
            <a:solidFill>
              <a:srgbClr val="3E723B"/>
            </a:solidFill>
          </p:spPr>
        </p:sp>
        <p:sp>
          <p:nvSpPr>
            <p:cNvPr name="TextBox 11" id="11"/>
            <p:cNvSpPr txBox="true"/>
            <p:nvPr/>
          </p:nvSpPr>
          <p:spPr>
            <a:xfrm>
              <a:off x="0" y="-47625"/>
              <a:ext cx="812800" cy="216947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24890" y="4220545"/>
            <a:ext cx="1974794" cy="1974794"/>
          </a:xfrm>
          <a:custGeom>
            <a:avLst/>
            <a:gdLst/>
            <a:ahLst/>
            <a:cxnLst/>
            <a:rect r="r" b="b" t="t" l="l"/>
            <a:pathLst>
              <a:path h="1974794" w="1974794">
                <a:moveTo>
                  <a:pt x="0" y="0"/>
                </a:moveTo>
                <a:lnTo>
                  <a:pt x="1974794" y="0"/>
                </a:lnTo>
                <a:lnTo>
                  <a:pt x="1974794" y="1974794"/>
                </a:lnTo>
                <a:lnTo>
                  <a:pt x="0" y="1974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439608" y="4475533"/>
            <a:ext cx="2345359" cy="1321942"/>
          </a:xfrm>
          <a:prstGeom prst="rect">
            <a:avLst/>
          </a:prstGeom>
        </p:spPr>
        <p:txBody>
          <a:bodyPr anchor="t" rtlCol="false" tIns="0" lIns="0" bIns="0" rIns="0">
            <a:spAutoFit/>
          </a:bodyPr>
          <a:lstStyle/>
          <a:p>
            <a:pPr algn="ctr">
              <a:lnSpc>
                <a:spcPts val="10885"/>
              </a:lnSpc>
            </a:pPr>
            <a:r>
              <a:rPr lang="en-US" sz="7775">
                <a:solidFill>
                  <a:srgbClr val="FFFFFF"/>
                </a:solidFill>
                <a:latin typeface="Open Sans Bold"/>
              </a:rPr>
              <a:t>3</a:t>
            </a:r>
          </a:p>
        </p:txBody>
      </p:sp>
      <p:sp>
        <p:nvSpPr>
          <p:cNvPr name="TextBox 14" id="14"/>
          <p:cNvSpPr txBox="true"/>
          <p:nvPr/>
        </p:nvSpPr>
        <p:spPr>
          <a:xfrm rot="0">
            <a:off x="2919754" y="4475533"/>
            <a:ext cx="6909197" cy="1309369"/>
          </a:xfrm>
          <a:prstGeom prst="rect">
            <a:avLst/>
          </a:prstGeom>
        </p:spPr>
        <p:txBody>
          <a:bodyPr anchor="t" rtlCol="false" tIns="0" lIns="0" bIns="0" rIns="0">
            <a:spAutoFit/>
          </a:bodyPr>
          <a:lstStyle/>
          <a:p>
            <a:pPr algn="ctr">
              <a:lnSpc>
                <a:spcPts val="10780"/>
              </a:lnSpc>
            </a:pPr>
            <a:r>
              <a:rPr lang="en-US" sz="7700">
                <a:solidFill>
                  <a:srgbClr val="3E723B"/>
                </a:solidFill>
                <a:latin typeface="Open Sans Bold"/>
              </a:rPr>
              <a:t>Analyse SWOT</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5590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64993" y="2600325"/>
          <a:ext cx="16958013" cy="8252241"/>
        </p:xfrm>
        <a:graphic>
          <a:graphicData uri="http://schemas.openxmlformats.org/drawingml/2006/table">
            <a:tbl>
              <a:tblPr/>
              <a:tblGrid>
                <a:gridCol w="4239503"/>
                <a:gridCol w="4239503"/>
                <a:gridCol w="4239503"/>
                <a:gridCol w="4239503"/>
              </a:tblGrid>
              <a:tr h="1828901">
                <a:tc>
                  <a:txBody>
                    <a:bodyPr anchor="t" rtlCol="false"/>
                    <a:lstStyle/>
                    <a:p>
                      <a:pPr algn="ctr">
                        <a:lnSpc>
                          <a:spcPts val="4199"/>
                        </a:lnSpc>
                        <a:defRPr/>
                      </a:pPr>
                      <a:endParaRPr lang="en-US" sz="1100"/>
                    </a:p>
                  </a:txBody>
                  <a:tcPr marL="190500" marR="190500" marT="190500" marB="190500" anchor="b">
                    <a:lnL cmpd="sng" algn="ctr" cap="flat" w="0">
                      <a:solidFill>
                        <a:srgbClr val="000000"/>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ctr">
                        <a:lnSpc>
                          <a:spcPts val="4199"/>
                        </a:lnSpc>
                        <a:defRPr/>
                      </a:pPr>
                      <a:endParaRPr lang="en-US" sz="1100"/>
                    </a:p>
                  </a:txBody>
                  <a:tcPr marL="190500" marR="190500" marT="190500" marB="190500" anchor="b">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ctr">
                        <a:lnSpc>
                          <a:spcPts val="4199"/>
                        </a:lnSpc>
                        <a:defRPr/>
                      </a:pPr>
                      <a:endParaRPr lang="en-US" sz="1100"/>
                    </a:p>
                  </a:txBody>
                  <a:tcPr marL="190500" marR="190500" marT="190500" marB="190500" anchor="b">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ctr">
                        <a:lnSpc>
                          <a:spcPts val="4199"/>
                        </a:lnSpc>
                        <a:defRPr/>
                      </a:pPr>
                      <a:endParaRPr lang="en-US" sz="1100"/>
                    </a:p>
                  </a:txBody>
                  <a:tcPr marL="190500" marR="190500" marT="190500" marB="190500" anchor="b">
                    <a:lnL cmpd="sng" algn="ctr" cap="flat" w="95250">
                      <a:solidFill>
                        <a:srgbClr val="13538A"/>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r>
              <a:tr h="6423340">
                <a:tc>
                  <a:txBody>
                    <a:bodyPr anchor="t" rtlCol="false"/>
                    <a:lstStyle/>
                    <a:p>
                      <a:pPr algn="l" marL="474981" indent="-237491" lvl="1">
                        <a:lnSpc>
                          <a:spcPts val="3080"/>
                        </a:lnSpc>
                        <a:buFont typeface="Arial"/>
                        <a:buChar char="•"/>
                        <a:defRPr/>
                      </a:pPr>
                      <a:r>
                        <a:rPr lang="en-US" sz="2200" spc="33">
                          <a:solidFill>
                            <a:srgbClr val="191919"/>
                          </a:solidFill>
                          <a:latin typeface="Roboto"/>
                        </a:rPr>
                        <a:t>Le compte founa est sécurisé.</a:t>
                      </a:r>
                      <a:endParaRPr lang="en-US" sz="1100"/>
                    </a:p>
                    <a:p>
                      <a:pPr>
                        <a:lnSpc>
                          <a:spcPts val="3080"/>
                        </a:lnSpc>
                      </a:pPr>
                    </a:p>
                    <a:p>
                      <a:pPr marL="474981" indent="-237491" lvl="1">
                        <a:lnSpc>
                          <a:spcPts val="3080"/>
                        </a:lnSpc>
                        <a:buFont typeface="Arial"/>
                        <a:buChar char="•"/>
                      </a:pPr>
                      <a:r>
                        <a:rPr lang="en-US" sz="2200" spc="33">
                          <a:solidFill>
                            <a:srgbClr val="191919"/>
                          </a:solidFill>
                          <a:latin typeface="Roboto"/>
                        </a:rPr>
                        <a:t>Founa assure une formation durant 3 mois pour le personnel.</a:t>
                      </a:r>
                    </a:p>
                    <a:p>
                      <a:pPr>
                        <a:lnSpc>
                          <a:spcPts val="3080"/>
                        </a:lnSpc>
                      </a:pPr>
                      <a:r>
                        <a:rPr lang="en-US" sz="2200" spc="33">
                          <a:solidFill>
                            <a:srgbClr val="191919"/>
                          </a:solidFill>
                          <a:latin typeface="Roboto"/>
                        </a:rPr>
                        <a:t> </a:t>
                      </a:r>
                    </a:p>
                    <a:p>
                      <a:pPr marL="474981" indent="-237491" lvl="1">
                        <a:lnSpc>
                          <a:spcPts val="3080"/>
                        </a:lnSpc>
                        <a:buFont typeface="Arial"/>
                        <a:buChar char="•"/>
                      </a:pPr>
                      <a:r>
                        <a:rPr lang="en-US" sz="2200" spc="33">
                          <a:solidFill>
                            <a:srgbClr val="191919"/>
                          </a:solidFill>
                          <a:latin typeface="Roboto"/>
                        </a:rPr>
                        <a:t>C’est le premier supermarché en ligne en Tunisie.</a:t>
                      </a:r>
                    </a:p>
                    <a:p>
                      <a:pPr>
                        <a:lnSpc>
                          <a:spcPts val="3080"/>
                        </a:lnSpc>
                      </a:pPr>
                    </a:p>
                    <a:p>
                      <a:pPr marL="474981" indent="-237491" lvl="1">
                        <a:lnSpc>
                          <a:spcPts val="3080"/>
                        </a:lnSpc>
                        <a:buFont typeface="Arial"/>
                        <a:buChar char="•"/>
                      </a:pPr>
                      <a:r>
                        <a:rPr lang="en-US" sz="2200" spc="33">
                          <a:solidFill>
                            <a:srgbClr val="191919"/>
                          </a:solidFill>
                          <a:latin typeface="Roboto"/>
                        </a:rPr>
                        <a:t>Ayant des partenariats avec des grandes marques.</a:t>
                      </a:r>
                    </a:p>
                    <a:p>
                      <a:pPr>
                        <a:lnSpc>
                          <a:spcPts val="3080"/>
                        </a:lnSpc>
                      </a:pPr>
                    </a:p>
                  </a:txBody>
                  <a:tcPr marL="190500" marR="190500" marT="190500" marB="190500" anchor="t">
                    <a:lnL cmpd="sng" algn="ctr" cap="flat" w="0">
                      <a:solidFill>
                        <a:srgbClr val="000000"/>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74981" indent="-237491" lvl="1">
                        <a:lnSpc>
                          <a:spcPts val="3080"/>
                        </a:lnSpc>
                        <a:buFont typeface="Arial"/>
                        <a:buChar char="•"/>
                        <a:defRPr/>
                      </a:pPr>
                      <a:r>
                        <a:rPr lang="en-US" sz="2200" spc="33">
                          <a:solidFill>
                            <a:srgbClr val="191919"/>
                          </a:solidFill>
                          <a:latin typeface="Roboto"/>
                        </a:rPr>
                        <a:t>Founa ne livre pas à tout le territoire Tunisien </a:t>
                      </a:r>
                      <a:endParaRPr lang="en-US" sz="1100"/>
                    </a:p>
                    <a:p>
                      <a:pPr>
                        <a:lnSpc>
                          <a:spcPts val="3080"/>
                        </a:lnSpc>
                      </a:pPr>
                      <a:r>
                        <a:rPr lang="en-US" sz="2200" spc="33">
                          <a:solidFill>
                            <a:srgbClr val="191919"/>
                          </a:solidFill>
                          <a:latin typeface="Roboto"/>
                        </a:rPr>
                        <a:t>( seulement à grand Tunis).</a:t>
                      </a:r>
                    </a:p>
                    <a:p>
                      <a:pPr>
                        <a:lnSpc>
                          <a:spcPts val="3080"/>
                        </a:lnSpc>
                      </a:pPr>
                    </a:p>
                    <a:p>
                      <a:pPr marL="474981" indent="-237491" lvl="1">
                        <a:lnSpc>
                          <a:spcPts val="3080"/>
                        </a:lnSpc>
                        <a:buFont typeface="Arial"/>
                        <a:buChar char="•"/>
                      </a:pPr>
                      <a:r>
                        <a:rPr lang="en-US" sz="2200" spc="33">
                          <a:solidFill>
                            <a:srgbClr val="191919"/>
                          </a:solidFill>
                          <a:latin typeface="Roboto"/>
                        </a:rPr>
                        <a:t>Il y’a des problèmes techniques au niveau de site lors de l’opération d’achat .</a:t>
                      </a:r>
                    </a:p>
                    <a:p>
                      <a:pPr>
                        <a:lnSpc>
                          <a:spcPts val="3080"/>
                        </a:lnSpc>
                      </a:pPr>
                    </a:p>
                    <a:p>
                      <a:pPr marL="474981" indent="-237491" lvl="1">
                        <a:lnSpc>
                          <a:spcPts val="3080"/>
                        </a:lnSpc>
                        <a:buFont typeface="Arial"/>
                        <a:buChar char="•"/>
                      </a:pPr>
                      <a:r>
                        <a:rPr lang="en-US" sz="2200" spc="33">
                          <a:solidFill>
                            <a:srgbClr val="191919"/>
                          </a:solidFill>
                          <a:latin typeface="Roboto"/>
                        </a:rPr>
                        <a:t>L’absence de publicités sur Founa.</a:t>
                      </a:r>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c>
                  <a:txBody>
                    <a:bodyPr anchor="t" rtlCol="false"/>
                    <a:lstStyle/>
                    <a:p>
                      <a:pPr algn="l" marL="474981" indent="-237491" lvl="1">
                        <a:lnSpc>
                          <a:spcPts val="3080"/>
                        </a:lnSpc>
                        <a:buFont typeface="Arial"/>
                        <a:buChar char="•"/>
                        <a:defRPr/>
                      </a:pPr>
                      <a:r>
                        <a:rPr lang="en-US" sz="2200" spc="33">
                          <a:solidFill>
                            <a:srgbClr val="191919"/>
                          </a:solidFill>
                          <a:latin typeface="Roboto"/>
                        </a:rPr>
                        <a:t>Les startups sont exemptés de l’impôt sur les sociétés. </a:t>
                      </a:r>
                      <a:endParaRPr lang="en-US" sz="1100"/>
                    </a:p>
                    <a:p>
                      <a:pPr>
                        <a:lnSpc>
                          <a:spcPts val="3080"/>
                        </a:lnSpc>
                      </a:pPr>
                    </a:p>
                    <a:p>
                      <a:pPr marL="474981" indent="-237491" lvl="1">
                        <a:lnSpc>
                          <a:spcPts val="3080"/>
                        </a:lnSpc>
                        <a:buFont typeface="Arial"/>
                        <a:buChar char="•"/>
                      </a:pPr>
                      <a:r>
                        <a:rPr lang="en-US" sz="2200" spc="33">
                          <a:solidFill>
                            <a:srgbClr val="191919"/>
                          </a:solidFill>
                          <a:latin typeface="Roboto"/>
                        </a:rPr>
                        <a:t>P</a:t>
                      </a:r>
                      <a:r>
                        <a:rPr lang="en-US" sz="2200" spc="33">
                          <a:solidFill>
                            <a:srgbClr val="191919"/>
                          </a:solidFill>
                          <a:latin typeface="Roboto"/>
                        </a:rPr>
                        <a:t>rotection des données des consommateurs.</a:t>
                      </a:r>
                    </a:p>
                    <a:p>
                      <a:pPr>
                        <a:lnSpc>
                          <a:spcPts val="3080"/>
                        </a:lnSpc>
                      </a:pPr>
                      <a:r>
                        <a:rPr lang="en-US" sz="2200" spc="33">
                          <a:solidFill>
                            <a:srgbClr val="191919"/>
                          </a:solidFill>
                          <a:latin typeface="Roboto"/>
                        </a:rPr>
                        <a:t> </a:t>
                      </a:r>
                    </a:p>
                    <a:p>
                      <a:pPr marL="474981" indent="-237491" lvl="1">
                        <a:lnSpc>
                          <a:spcPts val="3080"/>
                        </a:lnSpc>
                        <a:buFont typeface="Arial"/>
                        <a:buChar char="•"/>
                      </a:pPr>
                      <a:r>
                        <a:rPr lang="en-US" sz="2200" spc="33">
                          <a:solidFill>
                            <a:srgbClr val="191919"/>
                          </a:solidFill>
                          <a:latin typeface="Roboto"/>
                        </a:rPr>
                        <a:t>Cr</a:t>
                      </a:r>
                      <a:r>
                        <a:rPr lang="en-US" sz="2200" spc="33">
                          <a:solidFill>
                            <a:srgbClr val="191919"/>
                          </a:solidFill>
                          <a:latin typeface="Roboto"/>
                        </a:rPr>
                        <a:t>oissance du PIB de 1,7% en 2022.</a:t>
                      </a:r>
                    </a:p>
                    <a:p>
                      <a:pPr>
                        <a:lnSpc>
                          <a:spcPts val="3080"/>
                        </a:lnSpc>
                      </a:pPr>
                    </a:p>
                    <a:p>
                      <a:pPr marL="474981" indent="-237491" lvl="1">
                        <a:lnSpc>
                          <a:spcPts val="3080"/>
                        </a:lnSpc>
                        <a:buFont typeface="Arial"/>
                        <a:buChar char="•"/>
                      </a:pPr>
                      <a:r>
                        <a:rPr lang="en-US" sz="2200" spc="33">
                          <a:solidFill>
                            <a:srgbClr val="191919"/>
                          </a:solidFill>
                          <a:latin typeface="Roboto"/>
                        </a:rPr>
                        <a:t>Digitalisation.</a:t>
                      </a:r>
                    </a:p>
                    <a:p>
                      <a:pPr>
                        <a:lnSpc>
                          <a:spcPts val="3080"/>
                        </a:lnSpc>
                      </a:pPr>
                    </a:p>
                    <a:p>
                      <a:pPr>
                        <a:lnSpc>
                          <a:spcPts val="3080"/>
                        </a:lnSpc>
                      </a:pPr>
                    </a:p>
                  </a:txBody>
                  <a:tcPr marL="190500" marR="190500" marT="190500" marB="190500" anchor="t">
                    <a:lnL cmpd="sng" algn="ctr" cap="flat" w="95250">
                      <a:solidFill>
                        <a:srgbClr val="13538A"/>
                      </a:solidFill>
                      <a:prstDash val="solid"/>
                      <a:round/>
                      <a:headEnd type="none" w="med" len="med"/>
                      <a:tailEnd type="none" w="med" len="med"/>
                    </a:lnL>
                    <a:lnR cmpd="sng" algn="ctr" cap="flat" w="95250">
                      <a:solidFill>
                        <a:srgbClr val="13538A"/>
                      </a:solidFill>
                      <a:prstDash val="solid"/>
                      <a:round/>
                      <a:headEnd type="none" w="med" len="med"/>
                      <a:tailEnd type="none" w="med" len="med"/>
                    </a:lnR>
                    <a:lnT cmpd="sng" algn="ctr" cap="flat" w="0">
                      <a:solidFill>
                        <a:srgbClr val="13538A"/>
                      </a:solidFill>
                      <a:prstDash val="solid"/>
                      <a:round/>
                      <a:headEnd type="none" w="med" len="med"/>
                      <a:tailEnd type="none" w="med" len="med"/>
                    </a:lnT>
                    <a:lnB cmpd="sng" algn="ctr" cap="flat" w="0">
                      <a:solidFill>
                        <a:srgbClr val="13538A"/>
                      </a:solidFill>
                      <a:prstDash val="solid"/>
                      <a:round/>
                      <a:headEnd type="none" w="med" len="med"/>
                      <a:tailEnd type="none" w="med" len="med"/>
                    </a:lnB>
                    <a:solidFill>
                      <a:srgbClr val="FFFFFF"/>
                    </a:solidFill>
                  </a:tcPr>
                </a:tc>
                <a:tc>
                  <a:txBody>
                    <a:bodyPr anchor="t" rtlCol="false"/>
                    <a:lstStyle/>
                    <a:p>
                      <a:pPr algn="l" marL="474981" indent="-237491" lvl="1">
                        <a:lnSpc>
                          <a:spcPts val="3080"/>
                        </a:lnSpc>
                        <a:buFont typeface="Arial"/>
                        <a:buChar char="•"/>
                        <a:defRPr/>
                      </a:pPr>
                      <a:r>
                        <a:rPr lang="en-US" sz="2200" spc="33">
                          <a:solidFill>
                            <a:srgbClr val="191919"/>
                          </a:solidFill>
                          <a:latin typeface="Roboto"/>
                        </a:rPr>
                        <a:t>L’inflation des prix est de 7,5% au cours de 7 premiers mois de 2022 les plus hauts taux depuis plus de 30 ans.</a:t>
                      </a:r>
                      <a:endParaRPr lang="en-US" sz="1100"/>
                    </a:p>
                    <a:p>
                      <a:pPr>
                        <a:lnSpc>
                          <a:spcPts val="3080"/>
                        </a:lnSpc>
                      </a:pPr>
                    </a:p>
                    <a:p>
                      <a:pPr marL="474981" indent="-237491" lvl="1">
                        <a:lnSpc>
                          <a:spcPts val="3080"/>
                        </a:lnSpc>
                        <a:buFont typeface="Arial"/>
                        <a:buChar char="•"/>
                      </a:pPr>
                      <a:r>
                        <a:rPr lang="en-US" sz="2200" spc="33">
                          <a:solidFill>
                            <a:srgbClr val="191919"/>
                          </a:solidFill>
                          <a:latin typeface="Roboto"/>
                        </a:rPr>
                        <a:t>L’indispensabilité de certain produit primaire.</a:t>
                      </a:r>
                    </a:p>
                    <a:p>
                      <a:pPr>
                        <a:lnSpc>
                          <a:spcPts val="3080"/>
                        </a:lnSpc>
                      </a:pPr>
                    </a:p>
                    <a:p>
                      <a:pPr marL="474981" indent="-237491" lvl="1">
                        <a:lnSpc>
                          <a:spcPts val="3080"/>
                        </a:lnSpc>
                        <a:buFont typeface="Arial"/>
                        <a:buChar char="•"/>
                      </a:pPr>
                      <a:r>
                        <a:rPr lang="en-US" sz="2200" spc="33">
                          <a:solidFill>
                            <a:srgbClr val="191919"/>
                          </a:solidFill>
                          <a:latin typeface="Roboto"/>
                        </a:rPr>
                        <a:t>La forte concurrence entre les startups tunisiennes de telle façon le marché est saturé.</a:t>
                      </a:r>
                    </a:p>
                    <a:p>
                      <a:pPr>
                        <a:lnSpc>
                          <a:spcPts val="3080"/>
                        </a:lnSpc>
                      </a:pPr>
                    </a:p>
                  </a:txBody>
                  <a:tcPr marL="190500" marR="190500" marT="190500" marB="190500" anchor="t">
                    <a:lnL cmpd="sng" algn="ctr" cap="flat" w="95250">
                      <a:solidFill>
                        <a:srgbClr val="13538A"/>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FFFFF"/>
                    </a:solidFill>
                  </a:tcPr>
                </a:tc>
              </a:tr>
            </a:tbl>
          </a:graphicData>
        </a:graphic>
      </p:graphicFrame>
      <p:grpSp>
        <p:nvGrpSpPr>
          <p:cNvPr name="Group 3" id="3"/>
          <p:cNvGrpSpPr/>
          <p:nvPr/>
        </p:nvGrpSpPr>
        <p:grpSpPr>
          <a:xfrm rot="0">
            <a:off x="5429250" y="1028700"/>
            <a:ext cx="3143250" cy="31432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6F8D6E"/>
              </a:solidFill>
              <a:prstDash val="solid"/>
              <a:miter/>
            </a:ln>
          </p:spPr>
        </p:sp>
        <p:sp>
          <p:nvSpPr>
            <p:cNvPr name="TextBox 5" id="5"/>
            <p:cNvSpPr txBox="true"/>
            <p:nvPr/>
          </p:nvSpPr>
          <p:spPr>
            <a:xfrm>
              <a:off x="76200" y="247650"/>
              <a:ext cx="660400" cy="488950"/>
            </a:xfrm>
            <a:prstGeom prst="rect">
              <a:avLst/>
            </a:prstGeom>
          </p:spPr>
          <p:txBody>
            <a:bodyPr anchor="ctr" rtlCol="false" tIns="0" lIns="0" bIns="0" rIns="0"/>
            <a:lstStyle/>
            <a:p>
              <a:pPr algn="ctr">
                <a:lnSpc>
                  <a:spcPts val="8799"/>
                </a:lnSpc>
              </a:pPr>
              <a:r>
                <a:rPr lang="en-US" sz="8799">
                  <a:solidFill>
                    <a:srgbClr val="3E723B"/>
                  </a:solidFill>
                  <a:latin typeface="Aileron Ultra-Bold"/>
                </a:rPr>
                <a:t>W</a:t>
              </a:r>
            </a:p>
          </p:txBody>
        </p:sp>
      </p:grpSp>
      <p:grpSp>
        <p:nvGrpSpPr>
          <p:cNvPr name="Group 6" id="6"/>
          <p:cNvGrpSpPr/>
          <p:nvPr/>
        </p:nvGrpSpPr>
        <p:grpSpPr>
          <a:xfrm rot="0">
            <a:off x="14003067" y="1028700"/>
            <a:ext cx="3143250" cy="31432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6F8D6E"/>
              </a:solidFill>
              <a:prstDash val="solid"/>
              <a:miter/>
            </a:ln>
          </p:spPr>
        </p:sp>
        <p:sp>
          <p:nvSpPr>
            <p:cNvPr name="TextBox 8" id="8"/>
            <p:cNvSpPr txBox="true"/>
            <p:nvPr/>
          </p:nvSpPr>
          <p:spPr>
            <a:xfrm>
              <a:off x="76200" y="247650"/>
              <a:ext cx="660400" cy="488950"/>
            </a:xfrm>
            <a:prstGeom prst="rect">
              <a:avLst/>
            </a:prstGeom>
          </p:spPr>
          <p:txBody>
            <a:bodyPr anchor="ctr" rtlCol="false" tIns="0" lIns="0" bIns="0" rIns="0"/>
            <a:lstStyle/>
            <a:p>
              <a:pPr algn="ctr">
                <a:lnSpc>
                  <a:spcPts val="8799"/>
                </a:lnSpc>
              </a:pPr>
              <a:r>
                <a:rPr lang="en-US" sz="8799">
                  <a:solidFill>
                    <a:srgbClr val="3E723B"/>
                  </a:solidFill>
                  <a:latin typeface="Aileron Ultra-Bold"/>
                </a:rPr>
                <a:t>T</a:t>
              </a:r>
            </a:p>
          </p:txBody>
        </p:sp>
      </p:grpSp>
      <p:grpSp>
        <p:nvGrpSpPr>
          <p:cNvPr name="Group 9" id="9"/>
          <p:cNvGrpSpPr/>
          <p:nvPr/>
        </p:nvGrpSpPr>
        <p:grpSpPr>
          <a:xfrm rot="0">
            <a:off x="1141683" y="1028700"/>
            <a:ext cx="3143250" cy="31432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2772E"/>
              </a:solidFill>
              <a:prstDash val="solid"/>
              <a:miter/>
            </a:ln>
          </p:spPr>
        </p:sp>
        <p:sp>
          <p:nvSpPr>
            <p:cNvPr name="TextBox 11" id="11"/>
            <p:cNvSpPr txBox="true"/>
            <p:nvPr/>
          </p:nvSpPr>
          <p:spPr>
            <a:xfrm>
              <a:off x="76200" y="247650"/>
              <a:ext cx="660400" cy="488950"/>
            </a:xfrm>
            <a:prstGeom prst="rect">
              <a:avLst/>
            </a:prstGeom>
          </p:spPr>
          <p:txBody>
            <a:bodyPr anchor="ctr" rtlCol="false" tIns="0" lIns="0" bIns="0" rIns="0"/>
            <a:lstStyle/>
            <a:p>
              <a:pPr algn="ctr">
                <a:lnSpc>
                  <a:spcPts val="8799"/>
                </a:lnSpc>
              </a:pPr>
              <a:r>
                <a:rPr lang="en-US" sz="8799">
                  <a:solidFill>
                    <a:srgbClr val="488447"/>
                  </a:solidFill>
                  <a:latin typeface="Aileron Ultra-Bold"/>
                </a:rPr>
                <a:t>S</a:t>
              </a:r>
            </a:p>
          </p:txBody>
        </p:sp>
      </p:grpSp>
      <p:grpSp>
        <p:nvGrpSpPr>
          <p:cNvPr name="Group 12" id="12"/>
          <p:cNvGrpSpPr/>
          <p:nvPr/>
        </p:nvGrpSpPr>
        <p:grpSpPr>
          <a:xfrm rot="0">
            <a:off x="9715939" y="1028700"/>
            <a:ext cx="3143250" cy="31432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6F8D6E"/>
              </a:solidFill>
              <a:prstDash val="solid"/>
              <a:miter/>
            </a:ln>
          </p:spPr>
        </p:sp>
        <p:sp>
          <p:nvSpPr>
            <p:cNvPr name="TextBox 14" id="14"/>
            <p:cNvSpPr txBox="true"/>
            <p:nvPr/>
          </p:nvSpPr>
          <p:spPr>
            <a:xfrm>
              <a:off x="76200" y="247650"/>
              <a:ext cx="660400" cy="488950"/>
            </a:xfrm>
            <a:prstGeom prst="rect">
              <a:avLst/>
            </a:prstGeom>
          </p:spPr>
          <p:txBody>
            <a:bodyPr anchor="ctr" rtlCol="false" tIns="0" lIns="0" bIns="0" rIns="0"/>
            <a:lstStyle/>
            <a:p>
              <a:pPr algn="ctr">
                <a:lnSpc>
                  <a:spcPts val="8799"/>
                </a:lnSpc>
              </a:pPr>
              <a:r>
                <a:rPr lang="en-US" sz="8799">
                  <a:solidFill>
                    <a:srgbClr val="3E723B"/>
                  </a:solidFill>
                  <a:latin typeface="Aileron Ultra-Bold"/>
                </a:rPr>
                <a:t>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DAFztgxPnGU</dc:identifier>
  <dcterms:modified xsi:type="dcterms:W3CDTF">2011-08-01T06:04:30Z</dcterms:modified>
  <cp:revision>1</cp:revision>
  <dc:title>Delivery Express</dc:title>
</cp:coreProperties>
</file>